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573" r:id="rId2"/>
    <p:sldId id="550" r:id="rId3"/>
    <p:sldId id="575" r:id="rId4"/>
    <p:sldId id="570" r:id="rId5"/>
    <p:sldId id="572" r:id="rId6"/>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47" userDrawn="1">
          <p15:clr>
            <a:srgbClr val="A4A3A4"/>
          </p15:clr>
        </p15:guide>
        <p15:guide id="3" pos="4520" userDrawn="1">
          <p15:clr>
            <a:srgbClr val="A4A3A4"/>
          </p15:clr>
        </p15:guide>
        <p15:guide id="4" orient="horz" pos="1434"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46C"/>
    <a:srgbClr val="065F9B"/>
    <a:srgbClr val="92D050"/>
    <a:srgbClr val="95BD48"/>
    <a:srgbClr val="000000"/>
    <a:srgbClr val="BDD7EE"/>
    <a:srgbClr val="00A8B0"/>
    <a:srgbClr val="0F8EAE"/>
    <a:srgbClr val="FFFFFF"/>
    <a:srgbClr val="178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32" autoAdjust="0"/>
    <p:restoredTop sz="96374" autoAdjust="0"/>
  </p:normalViewPr>
  <p:slideViewPr>
    <p:cSldViewPr snapToGrid="0" snapToObjects="1" showGuides="1">
      <p:cViewPr varScale="1">
        <p:scale>
          <a:sx n="85" d="100"/>
          <a:sy n="85" d="100"/>
        </p:scale>
        <p:origin x="1085" y="53"/>
      </p:cViewPr>
      <p:guideLst>
        <p:guide orient="horz" pos="2636"/>
        <p:guide pos="347"/>
        <p:guide pos="4520"/>
        <p:guide orient="horz" pos="1434"/>
      </p:guideLst>
    </p:cSldViewPr>
  </p:slideViewPr>
  <p:outlineViewPr>
    <p:cViewPr>
      <p:scale>
        <a:sx n="100" d="100"/>
        <a:sy n="100" d="100"/>
      </p:scale>
      <p:origin x="0" y="-1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762"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C4F4ABC-CCB8-8C49-B4F0-3AE0170D340F}" type="datetimeFigureOut">
              <a:rPr lang="it-IT" smtClean="0"/>
              <a:t>29/11/2021</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3F9CEF-B5AC-2241-B5C1-E5BDDB016418}" type="slidenum">
              <a:rPr lang="it-IT" smtClean="0"/>
              <a:t>‹N›</a:t>
            </a:fld>
            <a:endParaRPr lang="it-IT"/>
          </a:p>
        </p:txBody>
      </p:sp>
    </p:spTree>
    <p:extLst>
      <p:ext uri="{BB962C8B-B14F-4D97-AF65-F5344CB8AC3E}">
        <p14:creationId xmlns:p14="http://schemas.microsoft.com/office/powerpoint/2010/main" val="1206677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500703-5DB4-DD4F-917F-7C0A76E5D7BF}" type="datetimeFigureOut">
              <a:rPr lang="it-IT" smtClean="0"/>
              <a:t>29/11/2021</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7CC86E1-E12C-F648-BA38-6CBE92250B8C}" type="slidenum">
              <a:rPr lang="it-IT" smtClean="0"/>
              <a:t>‹N›</a:t>
            </a:fld>
            <a:endParaRPr lang="it-IT"/>
          </a:p>
        </p:txBody>
      </p:sp>
    </p:spTree>
    <p:extLst>
      <p:ext uri="{BB962C8B-B14F-4D97-AF65-F5344CB8AC3E}">
        <p14:creationId xmlns:p14="http://schemas.microsoft.com/office/powerpoint/2010/main" val="43488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7CC86E1-E12C-F648-BA38-6CBE92250B8C}" type="slidenum">
              <a:rPr lang="it-IT" smtClean="0"/>
              <a:t>2</a:t>
            </a:fld>
            <a:endParaRPr lang="it-IT" dirty="0"/>
          </a:p>
        </p:txBody>
      </p:sp>
    </p:spTree>
    <p:extLst>
      <p:ext uri="{BB962C8B-B14F-4D97-AF65-F5344CB8AC3E}">
        <p14:creationId xmlns:p14="http://schemas.microsoft.com/office/powerpoint/2010/main" val="410051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7CC86E1-E12C-F648-BA38-6CBE92250B8C}" type="slidenum">
              <a:rPr lang="it-IT" smtClean="0"/>
              <a:t>3</a:t>
            </a:fld>
            <a:endParaRPr lang="it-IT" dirty="0"/>
          </a:p>
        </p:txBody>
      </p:sp>
    </p:spTree>
    <p:extLst>
      <p:ext uri="{BB962C8B-B14F-4D97-AF65-F5344CB8AC3E}">
        <p14:creationId xmlns:p14="http://schemas.microsoft.com/office/powerpoint/2010/main" val="138840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7CC86E1-E12C-F648-BA38-6CBE92250B8C}" type="slidenum">
              <a:rPr lang="it-IT" smtClean="0"/>
              <a:t>4</a:t>
            </a:fld>
            <a:endParaRPr lang="it-IT" dirty="0"/>
          </a:p>
        </p:txBody>
      </p:sp>
    </p:spTree>
    <p:extLst>
      <p:ext uri="{BB962C8B-B14F-4D97-AF65-F5344CB8AC3E}">
        <p14:creationId xmlns:p14="http://schemas.microsoft.com/office/powerpoint/2010/main" val="379395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7CC86E1-E12C-F648-BA38-6CBE92250B8C}" type="slidenum">
              <a:rPr lang="it-IT" smtClean="0"/>
              <a:t>5</a:t>
            </a:fld>
            <a:endParaRPr lang="it-IT" dirty="0"/>
          </a:p>
        </p:txBody>
      </p:sp>
    </p:spTree>
    <p:extLst>
      <p:ext uri="{BB962C8B-B14F-4D97-AF65-F5344CB8AC3E}">
        <p14:creationId xmlns:p14="http://schemas.microsoft.com/office/powerpoint/2010/main" val="1828232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it-IT" dirty="0"/>
              <a:t>TITOLO</a:t>
            </a:r>
          </a:p>
        </p:txBody>
      </p:sp>
      <p:sp>
        <p:nvSpPr>
          <p:cNvPr id="3" name="Sottotitolo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Corpo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a:prstGeom prst="rect">
            <a:avLst/>
          </a:prstGeom>
        </p:spPr>
        <p:txBody>
          <a:bodyPr/>
          <a:lstStyle/>
          <a:p>
            <a:r>
              <a:rPr lang="it-IT"/>
              <a:t>Fare clic per modificare stile</a:t>
            </a:r>
          </a:p>
        </p:txBody>
      </p:sp>
      <p:sp>
        <p:nvSpPr>
          <p:cNvPr id="3" name="Segnaposto testo verticale 2"/>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838200" y="6356350"/>
            <a:ext cx="2743200" cy="365125"/>
          </a:xfrm>
          <a:prstGeom prst="rect">
            <a:avLst/>
          </a:prstGeom>
        </p:spPr>
        <p:txBody>
          <a:bodyPr/>
          <a:lstStyle/>
          <a:p>
            <a:endParaRPr lang="it-IT">
              <a:solidFill>
                <a:prstClr val="black"/>
              </a:solidFill>
            </a:endParaRPr>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solidFill>
                <a:prstClr val="black"/>
              </a:solidFill>
            </a:endParaRPr>
          </a:p>
        </p:txBody>
      </p:sp>
      <p:sp>
        <p:nvSpPr>
          <p:cNvPr id="8" name="Segnaposto numero diapositiva 5"/>
          <p:cNvSpPr>
            <a:spLocks noGrp="1"/>
          </p:cNvSpPr>
          <p:nvPr>
            <p:ph type="sldNum" sz="quarter" idx="4"/>
          </p:nvPr>
        </p:nvSpPr>
        <p:spPr>
          <a:xfrm>
            <a:off x="11392429" y="6463005"/>
            <a:ext cx="604897"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Gill Sans MT" charset="0"/>
                <a:ea typeface="Gill Sans MT" charset="0"/>
                <a:cs typeface="Gill Sans MT" charset="0"/>
              </a:defRPr>
            </a:lvl1pPr>
          </a:lstStyle>
          <a:p>
            <a:fld id="{E8D8D7F8-D71E-DA4D-86FF-F53EB5FAA1E6}" type="slidenum">
              <a:rPr lang="it-IT" smtClean="0">
                <a:solidFill>
                  <a:prstClr val="black">
                    <a:lumMod val="75000"/>
                    <a:lumOff val="25000"/>
                  </a:prstClr>
                </a:solidFill>
              </a:rPr>
              <a:pPr/>
              <a:t>‹N›</a:t>
            </a:fld>
            <a:endParaRPr lang="it-IT" dirty="0">
              <a:solidFill>
                <a:prstClr val="black">
                  <a:lumMod val="75000"/>
                  <a:lumOff val="2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a:prstGeom prst="rect">
            <a:avLst/>
          </a:prstGeo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838200" y="6356350"/>
            <a:ext cx="2743200" cy="365125"/>
          </a:xfrm>
          <a:prstGeom prst="rect">
            <a:avLst/>
          </a:prstGeom>
        </p:spPr>
        <p:txBody>
          <a:bodyPr/>
          <a:lstStyle/>
          <a:p>
            <a:endParaRPr lang="it-IT">
              <a:solidFill>
                <a:prstClr val="black"/>
              </a:solidFill>
            </a:endParaRPr>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solidFill>
                <a:prstClr val="black"/>
              </a:solidFill>
            </a:endParaRPr>
          </a:p>
        </p:txBody>
      </p:sp>
      <p:sp>
        <p:nvSpPr>
          <p:cNvPr id="8" name="Segnaposto numero diapositiva 5"/>
          <p:cNvSpPr>
            <a:spLocks noGrp="1"/>
          </p:cNvSpPr>
          <p:nvPr>
            <p:ph type="sldNum" sz="quarter" idx="4"/>
          </p:nvPr>
        </p:nvSpPr>
        <p:spPr>
          <a:xfrm>
            <a:off x="11392429" y="6463005"/>
            <a:ext cx="604897"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Gill Sans MT" charset="0"/>
                <a:ea typeface="Gill Sans MT" charset="0"/>
                <a:cs typeface="Gill Sans MT" charset="0"/>
              </a:defRPr>
            </a:lvl1pPr>
          </a:lstStyle>
          <a:p>
            <a:fld id="{E8D8D7F8-D71E-DA4D-86FF-F53EB5FAA1E6}" type="slidenum">
              <a:rPr lang="it-IT" smtClean="0">
                <a:solidFill>
                  <a:prstClr val="black">
                    <a:lumMod val="75000"/>
                    <a:lumOff val="25000"/>
                  </a:prstClr>
                </a:solidFill>
              </a:rPr>
              <a:pPr/>
              <a:t>‹N›</a:t>
            </a:fld>
            <a:endParaRPr lang="it-IT" dirty="0">
              <a:solidFill>
                <a:prstClr val="black">
                  <a:lumMod val="75000"/>
                  <a:lumOff val="2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ertina">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2608282" y="365127"/>
            <a:ext cx="8992564" cy="549275"/>
          </a:xfrm>
          <a:prstGeom prst="rect">
            <a:avLst/>
          </a:prstGeom>
        </p:spPr>
        <p:txBody>
          <a:bodyPr/>
          <a:lstStyle>
            <a:lvl1pPr algn="r">
              <a:defRPr sz="2250">
                <a:solidFill>
                  <a:schemeClr val="tx1">
                    <a:lumMod val="65000"/>
                    <a:lumOff val="35000"/>
                  </a:schemeClr>
                </a:solidFill>
              </a:defRPr>
            </a:lvl1pPr>
          </a:lstStyle>
          <a:p>
            <a:r>
              <a:rPr lang="it-IT" dirty="0"/>
              <a:t>FARE CLIC PER MODIFICARE LO STILE DEL TITOLO</a:t>
            </a:r>
          </a:p>
        </p:txBody>
      </p:sp>
      <p:sp>
        <p:nvSpPr>
          <p:cNvPr id="6" name="Segnaposto contenuto 2"/>
          <p:cNvSpPr>
            <a:spLocks noGrp="1"/>
          </p:cNvSpPr>
          <p:nvPr>
            <p:ph idx="1" hasCustomPrompt="1"/>
          </p:nvPr>
        </p:nvSpPr>
        <p:spPr>
          <a:xfrm>
            <a:off x="722454" y="1304766"/>
            <a:ext cx="10774222" cy="4351338"/>
          </a:xfrm>
          <a:prstGeom prst="rect">
            <a:avLst/>
          </a:prstGeom>
        </p:spPr>
        <p:txBody>
          <a:bodyPr/>
          <a:lstStyle>
            <a:lvl1pPr marL="0" indent="0">
              <a:buNone/>
              <a:defRPr sz="1050">
                <a:solidFill>
                  <a:schemeClr val="tx1">
                    <a:lumMod val="65000"/>
                    <a:lumOff val="35000"/>
                  </a:schemeClr>
                </a:solidFill>
              </a:defRPr>
            </a:lvl1pPr>
            <a:lvl2pPr marL="342907" indent="0">
              <a:buNone/>
              <a:defRPr sz="1350"/>
            </a:lvl2pPr>
            <a:lvl3pPr marL="685814" indent="0">
              <a:buNone/>
              <a:defRPr sz="1350"/>
            </a:lvl3pPr>
            <a:lvl4pPr marL="1028721" indent="0">
              <a:buNone/>
              <a:defRPr sz="1350"/>
            </a:lvl4pPr>
            <a:lvl5pPr marL="1371627" indent="0">
              <a:buNone/>
              <a:defRPr sz="1350"/>
            </a:lvl5pPr>
          </a:lstStyle>
          <a:p>
            <a:pPr lvl="0"/>
            <a:r>
              <a:rPr lang="it-IT" dirty="0"/>
              <a:t>Fare clic per modificare stili del testo dello schema</a:t>
            </a:r>
          </a:p>
        </p:txBody>
      </p:sp>
    </p:spTree>
    <p:extLst>
      <p:ext uri="{BB962C8B-B14F-4D97-AF65-F5344CB8AC3E}">
        <p14:creationId xmlns:p14="http://schemas.microsoft.com/office/powerpoint/2010/main" val="2640382940"/>
      </p:ext>
    </p:extLst>
  </p:cSld>
  <p:clrMapOvr>
    <a:masterClrMapping/>
  </p:clrMapOvr>
  <p:extLst>
    <p:ext uri="{DCECCB84-F9BA-43D5-87BE-67443E8EF086}">
      <p15:sldGuideLst xmlns:p15="http://schemas.microsoft.com/office/powerpoint/2012/main">
        <p15:guide id="1" pos="9716">
          <p15:clr>
            <a:srgbClr val="FBAE40"/>
          </p15:clr>
        </p15:guide>
        <p15:guide id="2" orient="horz" pos="20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a:prstGeom prst="rect">
            <a:avLst/>
          </a:prstGeom>
        </p:spPr>
        <p:txBody>
          <a:bodyPr/>
          <a:lstStyle/>
          <a:p>
            <a:r>
              <a:rPr lang="it-IT"/>
              <a:t>Fare clic per modificare stile</a:t>
            </a:r>
          </a:p>
        </p:txBody>
      </p:sp>
      <p:sp>
        <p:nvSpPr>
          <p:cNvPr id="3" name="Segnaposto contenuto 2"/>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838200" y="6356350"/>
            <a:ext cx="2743200" cy="365125"/>
          </a:xfrm>
          <a:prstGeom prst="rect">
            <a:avLst/>
          </a:prstGeom>
        </p:spPr>
        <p:txBody>
          <a:bodyPr/>
          <a:lstStyle/>
          <a:p>
            <a:endParaRPr lang="it-IT">
              <a:solidFill>
                <a:prstClr val="black"/>
              </a:solidFill>
            </a:endParaRPr>
          </a:p>
        </p:txBody>
      </p:sp>
      <p:sp>
        <p:nvSpPr>
          <p:cNvPr id="8" name="Segnaposto numero diapositiva 5"/>
          <p:cNvSpPr>
            <a:spLocks noGrp="1"/>
          </p:cNvSpPr>
          <p:nvPr>
            <p:ph type="sldNum" sz="quarter" idx="4"/>
          </p:nvPr>
        </p:nvSpPr>
        <p:spPr>
          <a:xfrm>
            <a:off x="11392429" y="6463005"/>
            <a:ext cx="604897"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Gill Sans MT" charset="0"/>
                <a:ea typeface="Gill Sans MT" charset="0"/>
                <a:cs typeface="Gill Sans MT" charset="0"/>
              </a:defRPr>
            </a:lvl1pPr>
          </a:lstStyle>
          <a:p>
            <a:fld id="{E8D8D7F8-D71E-DA4D-86FF-F53EB5FAA1E6}" type="slidenum">
              <a:rPr lang="it-IT" smtClean="0">
                <a:solidFill>
                  <a:prstClr val="black">
                    <a:lumMod val="75000"/>
                    <a:lumOff val="25000"/>
                  </a:prstClr>
                </a:solidFill>
              </a:rPr>
              <a:pPr/>
              <a:t>‹N›</a:t>
            </a:fld>
            <a:endParaRPr lang="it-IT" dirty="0">
              <a:solidFill>
                <a:prstClr val="black">
                  <a:lumMod val="75000"/>
                  <a:lumOff val="2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a:xfrm>
            <a:off x="838200" y="6356350"/>
            <a:ext cx="2743200" cy="365125"/>
          </a:xfrm>
          <a:prstGeom prst="rect">
            <a:avLst/>
          </a:prstGeom>
        </p:spPr>
        <p:txBody>
          <a:bodyPr/>
          <a:lstStyle/>
          <a:p>
            <a:endParaRPr lang="it-IT">
              <a:solidFill>
                <a:prstClr val="black"/>
              </a:solidFill>
            </a:endParaRPr>
          </a:p>
        </p:txBody>
      </p:sp>
      <p:sp>
        <p:nvSpPr>
          <p:cNvPr id="8" name="Segnaposto numero diapositiva 5"/>
          <p:cNvSpPr>
            <a:spLocks noGrp="1"/>
          </p:cNvSpPr>
          <p:nvPr>
            <p:ph type="sldNum" sz="quarter" idx="4"/>
          </p:nvPr>
        </p:nvSpPr>
        <p:spPr>
          <a:xfrm>
            <a:off x="11392429" y="6463005"/>
            <a:ext cx="604897"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Gill Sans MT" charset="0"/>
                <a:ea typeface="Gill Sans MT" charset="0"/>
                <a:cs typeface="Gill Sans MT" charset="0"/>
              </a:defRPr>
            </a:lvl1pPr>
          </a:lstStyle>
          <a:p>
            <a:fld id="{E8D8D7F8-D71E-DA4D-86FF-F53EB5FAA1E6}" type="slidenum">
              <a:rPr lang="it-IT" smtClean="0">
                <a:solidFill>
                  <a:prstClr val="black">
                    <a:lumMod val="75000"/>
                    <a:lumOff val="25000"/>
                  </a:prstClr>
                </a:solidFill>
              </a:rPr>
              <a:pPr/>
              <a:t>‹N›</a:t>
            </a:fld>
            <a:endParaRPr lang="it-IT" dirty="0">
              <a:solidFill>
                <a:prstClr val="black">
                  <a:lumMod val="75000"/>
                  <a:lumOff val="2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a:prstGeom prst="rect">
            <a:avLst/>
          </a:prstGeom>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838200" y="6356350"/>
            <a:ext cx="2743200" cy="365125"/>
          </a:xfrm>
          <a:prstGeom prst="rect">
            <a:avLst/>
          </a:prstGeom>
        </p:spPr>
        <p:txBody>
          <a:bodyPr/>
          <a:lstStyle/>
          <a:p>
            <a:endParaRPr lang="it-IT">
              <a:solidFill>
                <a:prstClr val="black"/>
              </a:solidFill>
            </a:endParaRPr>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solidFill>
                <a:prstClr val="black"/>
              </a:solidFill>
            </a:endParaRPr>
          </a:p>
        </p:txBody>
      </p:sp>
      <p:sp>
        <p:nvSpPr>
          <p:cNvPr id="9" name="Segnaposto numero diapositiva 5"/>
          <p:cNvSpPr>
            <a:spLocks noGrp="1"/>
          </p:cNvSpPr>
          <p:nvPr>
            <p:ph type="sldNum" sz="quarter" idx="4"/>
          </p:nvPr>
        </p:nvSpPr>
        <p:spPr>
          <a:xfrm>
            <a:off x="11392429" y="6463005"/>
            <a:ext cx="604897"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Gill Sans MT" charset="0"/>
                <a:ea typeface="Gill Sans MT" charset="0"/>
                <a:cs typeface="Gill Sans MT" charset="0"/>
              </a:defRPr>
            </a:lvl1pPr>
          </a:lstStyle>
          <a:p>
            <a:fld id="{E8D8D7F8-D71E-DA4D-86FF-F53EB5FAA1E6}" type="slidenum">
              <a:rPr lang="it-IT" smtClean="0">
                <a:solidFill>
                  <a:prstClr val="black">
                    <a:lumMod val="75000"/>
                    <a:lumOff val="25000"/>
                  </a:prstClr>
                </a:solidFill>
              </a:rPr>
              <a:pPr/>
              <a:t>‹N›</a:t>
            </a:fld>
            <a:endParaRPr lang="it-IT" dirty="0">
              <a:solidFill>
                <a:prstClr val="black">
                  <a:lumMod val="75000"/>
                  <a:lumOff val="2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a:prstGeom prst="rect">
            <a:avLst/>
          </a:prstGeo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838200" y="6356350"/>
            <a:ext cx="2743200" cy="365125"/>
          </a:xfrm>
          <a:prstGeom prst="rect">
            <a:avLst/>
          </a:prstGeom>
        </p:spPr>
        <p:txBody>
          <a:bodyPr/>
          <a:lstStyle/>
          <a:p>
            <a:endParaRPr lang="it-IT">
              <a:solidFill>
                <a:prstClr val="black"/>
              </a:solidFill>
            </a:endParaRPr>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solidFill>
                <a:prstClr val="black"/>
              </a:solidFill>
            </a:endParaRPr>
          </a:p>
        </p:txBody>
      </p:sp>
      <p:sp>
        <p:nvSpPr>
          <p:cNvPr id="11" name="Segnaposto numero diapositiva 5"/>
          <p:cNvSpPr>
            <a:spLocks noGrp="1"/>
          </p:cNvSpPr>
          <p:nvPr>
            <p:ph type="sldNum" sz="quarter" idx="12"/>
          </p:nvPr>
        </p:nvSpPr>
        <p:spPr>
          <a:xfrm>
            <a:off x="11392429" y="6463005"/>
            <a:ext cx="604897"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Gill Sans MT" charset="0"/>
                <a:ea typeface="Gill Sans MT" charset="0"/>
                <a:cs typeface="Gill Sans MT" charset="0"/>
              </a:defRPr>
            </a:lvl1pPr>
          </a:lstStyle>
          <a:p>
            <a:fld id="{E8D8D7F8-D71E-DA4D-86FF-F53EB5FAA1E6}" type="slidenum">
              <a:rPr lang="it-IT" smtClean="0">
                <a:solidFill>
                  <a:prstClr val="black">
                    <a:lumMod val="75000"/>
                    <a:lumOff val="25000"/>
                  </a:prstClr>
                </a:solidFill>
              </a:rPr>
              <a:pPr/>
              <a:t>‹N›</a:t>
            </a:fld>
            <a:endParaRPr lang="it-IT" dirty="0">
              <a:solidFill>
                <a:prstClr val="black">
                  <a:lumMod val="75000"/>
                  <a:lumOff val="2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a:prstGeom prst="rect">
            <a:avLst/>
          </a:prstGeom>
        </p:spPr>
        <p:txBody>
          <a:bodyPr/>
          <a:lstStyle/>
          <a:p>
            <a:r>
              <a:rPr lang="it-IT"/>
              <a:t>Fare clic per modificare stile</a:t>
            </a:r>
          </a:p>
        </p:txBody>
      </p:sp>
      <p:sp>
        <p:nvSpPr>
          <p:cNvPr id="3" name="Segnaposto data 2"/>
          <p:cNvSpPr>
            <a:spLocks noGrp="1"/>
          </p:cNvSpPr>
          <p:nvPr>
            <p:ph type="dt" sz="half" idx="10"/>
          </p:nvPr>
        </p:nvSpPr>
        <p:spPr>
          <a:xfrm>
            <a:off x="838200" y="6356350"/>
            <a:ext cx="2743200" cy="365125"/>
          </a:xfrm>
          <a:prstGeom prst="rect">
            <a:avLst/>
          </a:prstGeom>
        </p:spPr>
        <p:txBody>
          <a:bodyPr/>
          <a:lstStyle/>
          <a:p>
            <a:endParaRPr lang="it-IT">
              <a:solidFill>
                <a:prstClr val="black"/>
              </a:solidFill>
            </a:endParaRPr>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solidFill>
                <a:prstClr val="black"/>
              </a:solidFill>
            </a:endParaRPr>
          </a:p>
        </p:txBody>
      </p:sp>
      <p:sp>
        <p:nvSpPr>
          <p:cNvPr id="7" name="Segnaposto numero diapositiva 5"/>
          <p:cNvSpPr>
            <a:spLocks noGrp="1"/>
          </p:cNvSpPr>
          <p:nvPr>
            <p:ph type="sldNum" sz="quarter" idx="4"/>
          </p:nvPr>
        </p:nvSpPr>
        <p:spPr>
          <a:xfrm>
            <a:off x="11392429" y="6463005"/>
            <a:ext cx="604897"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Gill Sans MT" charset="0"/>
                <a:ea typeface="Gill Sans MT" charset="0"/>
                <a:cs typeface="Gill Sans MT" charset="0"/>
              </a:defRPr>
            </a:lvl1pPr>
          </a:lstStyle>
          <a:p>
            <a:fld id="{E8D8D7F8-D71E-DA4D-86FF-F53EB5FAA1E6}" type="slidenum">
              <a:rPr lang="it-IT" smtClean="0">
                <a:solidFill>
                  <a:prstClr val="black">
                    <a:lumMod val="75000"/>
                    <a:lumOff val="25000"/>
                  </a:prstClr>
                </a:solidFill>
              </a:rPr>
              <a:pPr/>
              <a:t>‹N›</a:t>
            </a:fld>
            <a:endParaRPr lang="it-IT" dirty="0">
              <a:solidFill>
                <a:prstClr val="black">
                  <a:lumMod val="75000"/>
                  <a:lumOff val="2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56350"/>
            <a:ext cx="2743200" cy="365125"/>
          </a:xfrm>
          <a:prstGeom prst="rect">
            <a:avLst/>
          </a:prstGeom>
        </p:spPr>
        <p:txBody>
          <a:bodyPr/>
          <a:lstStyle/>
          <a:p>
            <a:endParaRPr lang="it-IT">
              <a:solidFill>
                <a:prstClr val="black"/>
              </a:solidFill>
            </a:endParaRPr>
          </a:p>
        </p:txBody>
      </p:sp>
      <p:sp>
        <p:nvSpPr>
          <p:cNvPr id="3" name="Segnaposto piè di pagina 2"/>
          <p:cNvSpPr>
            <a:spLocks noGrp="1"/>
          </p:cNvSpPr>
          <p:nvPr>
            <p:ph type="ftr" sz="quarter" idx="11"/>
          </p:nvPr>
        </p:nvSpPr>
        <p:spPr>
          <a:xfrm>
            <a:off x="4038600" y="6356350"/>
            <a:ext cx="4114800" cy="365125"/>
          </a:xfrm>
          <a:prstGeom prst="rect">
            <a:avLst/>
          </a:prstGeom>
        </p:spPr>
        <p:txBody>
          <a:bodyPr/>
          <a:lstStyle/>
          <a:p>
            <a:endParaRPr lang="it-IT">
              <a:solidFill>
                <a:prstClr val="black"/>
              </a:solidFill>
            </a:endParaRPr>
          </a:p>
        </p:txBody>
      </p:sp>
      <p:sp>
        <p:nvSpPr>
          <p:cNvPr id="6" name="Segnaposto numero diapositiva 5"/>
          <p:cNvSpPr>
            <a:spLocks noGrp="1"/>
          </p:cNvSpPr>
          <p:nvPr>
            <p:ph type="sldNum" sz="quarter" idx="4"/>
          </p:nvPr>
        </p:nvSpPr>
        <p:spPr>
          <a:xfrm>
            <a:off x="11392429" y="6463005"/>
            <a:ext cx="604897"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Gill Sans MT" charset="0"/>
                <a:ea typeface="Gill Sans MT" charset="0"/>
                <a:cs typeface="Gill Sans MT" charset="0"/>
              </a:defRPr>
            </a:lvl1pPr>
          </a:lstStyle>
          <a:p>
            <a:fld id="{E8D8D7F8-D71E-DA4D-86FF-F53EB5FAA1E6}" type="slidenum">
              <a:rPr lang="it-IT" smtClean="0">
                <a:solidFill>
                  <a:prstClr val="black">
                    <a:lumMod val="75000"/>
                    <a:lumOff val="25000"/>
                  </a:prstClr>
                </a:solidFill>
              </a:rPr>
              <a:pPr/>
              <a:t>‹N›</a:t>
            </a:fld>
            <a:endParaRPr lang="it-IT" dirty="0">
              <a:solidFill>
                <a:prstClr val="black">
                  <a:lumMod val="75000"/>
                  <a:lumOff val="2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a:xfrm>
            <a:off x="838200" y="6356350"/>
            <a:ext cx="2743200" cy="365125"/>
          </a:xfrm>
          <a:prstGeom prst="rect">
            <a:avLst/>
          </a:prstGeom>
        </p:spPr>
        <p:txBody>
          <a:bodyPr/>
          <a:lstStyle/>
          <a:p>
            <a:endParaRPr lang="it-IT">
              <a:solidFill>
                <a:prstClr val="black"/>
              </a:solidFill>
            </a:endParaRPr>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solidFill>
                <a:prstClr val="black"/>
              </a:solidFill>
            </a:endParaRPr>
          </a:p>
        </p:txBody>
      </p:sp>
      <p:sp>
        <p:nvSpPr>
          <p:cNvPr id="7" name="Segnaposto numero diapositiva 6"/>
          <p:cNvSpPr>
            <a:spLocks noGrp="1"/>
          </p:cNvSpPr>
          <p:nvPr>
            <p:ph type="sldNum" sz="quarter" idx="12"/>
          </p:nvPr>
        </p:nvSpPr>
        <p:spPr>
          <a:xfrm>
            <a:off x="8610600" y="6356350"/>
            <a:ext cx="2743200" cy="365125"/>
          </a:xfrm>
          <a:prstGeom prst="rect">
            <a:avLst/>
          </a:prstGeom>
        </p:spPr>
        <p:txBody>
          <a:bodyPr/>
          <a:lstStyle/>
          <a:p>
            <a:fld id="{EAC677F7-4D73-8148-AB54-8A27C1BB63A0}" type="slidenum">
              <a:rPr lang="it-IT" smtClean="0">
                <a:solidFill>
                  <a:prstClr val="black">
                    <a:lumMod val="75000"/>
                    <a:lumOff val="25000"/>
                  </a:prstClr>
                </a:solidFill>
              </a:rPr>
              <a:pPr/>
              <a:t>‹N›</a:t>
            </a:fld>
            <a:endParaRPr lang="it-IT">
              <a:solidFill>
                <a:prstClr val="black">
                  <a:lumMod val="75000"/>
                  <a:lumOff val="2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a:xfrm>
            <a:off x="838200" y="6356350"/>
            <a:ext cx="2743200" cy="365125"/>
          </a:xfrm>
          <a:prstGeom prst="rect">
            <a:avLst/>
          </a:prstGeom>
        </p:spPr>
        <p:txBody>
          <a:bodyPr/>
          <a:lstStyle/>
          <a:p>
            <a:endParaRPr lang="it-IT">
              <a:solidFill>
                <a:prstClr val="black"/>
              </a:solidFill>
            </a:endParaRPr>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solidFill>
                <a:prstClr val="black"/>
              </a:solidFill>
            </a:endParaRPr>
          </a:p>
        </p:txBody>
      </p:sp>
      <p:sp>
        <p:nvSpPr>
          <p:cNvPr id="9" name="Segnaposto numero diapositiva 5"/>
          <p:cNvSpPr>
            <a:spLocks noGrp="1"/>
          </p:cNvSpPr>
          <p:nvPr>
            <p:ph type="sldNum" sz="quarter" idx="4"/>
          </p:nvPr>
        </p:nvSpPr>
        <p:spPr>
          <a:xfrm>
            <a:off x="11392429" y="6463005"/>
            <a:ext cx="604897"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Gill Sans MT" charset="0"/>
                <a:ea typeface="Gill Sans MT" charset="0"/>
                <a:cs typeface="Gill Sans MT" charset="0"/>
              </a:defRPr>
            </a:lvl1pPr>
          </a:lstStyle>
          <a:p>
            <a:fld id="{E8D8D7F8-D71E-DA4D-86FF-F53EB5FAA1E6}" type="slidenum">
              <a:rPr lang="it-IT" smtClean="0">
                <a:solidFill>
                  <a:prstClr val="black">
                    <a:lumMod val="75000"/>
                    <a:lumOff val="25000"/>
                  </a:prstClr>
                </a:solidFill>
              </a:rPr>
              <a:pPr/>
              <a:t>‹N›</a:t>
            </a:fld>
            <a:endParaRPr lang="it-IT" dirty="0">
              <a:solidFill>
                <a:prstClr val="black">
                  <a:lumMod val="75000"/>
                  <a:lumOff val="2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itolo 1"/>
          <p:cNvSpPr txBox="1">
            <a:spLocks/>
          </p:cNvSpPr>
          <p:nvPr userDrawn="1"/>
        </p:nvSpPr>
        <p:spPr>
          <a:xfrm>
            <a:off x="7074976" y="6523957"/>
            <a:ext cx="4180909" cy="27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it-IT" sz="1000" dirty="0">
              <a:solidFill>
                <a:schemeClr val="bg1">
                  <a:lumMod val="50000"/>
                </a:schemeClr>
              </a:solidFill>
              <a:latin typeface="Gill Sans"/>
              <a:ea typeface="Gill Sans" charset="0"/>
              <a:cs typeface="Gill Sans" charset="0"/>
            </a:endParaRPr>
          </a:p>
        </p:txBody>
      </p:sp>
      <p:sp>
        <p:nvSpPr>
          <p:cNvPr id="20" name="Segnaposto numero diapositiva 5"/>
          <p:cNvSpPr>
            <a:spLocks noGrp="1"/>
          </p:cNvSpPr>
          <p:nvPr>
            <p:ph type="sldNum" sz="quarter" idx="4"/>
          </p:nvPr>
        </p:nvSpPr>
        <p:spPr>
          <a:xfrm>
            <a:off x="11392429" y="6463005"/>
            <a:ext cx="604897"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Gill Sans MT" charset="0"/>
                <a:ea typeface="Gill Sans MT" charset="0"/>
                <a:cs typeface="Gill Sans MT" charset="0"/>
              </a:defRPr>
            </a:lvl1pPr>
          </a:lstStyle>
          <a:p>
            <a:fld id="{E8D8D7F8-D71E-DA4D-86FF-F53EB5FAA1E6}" type="slidenum">
              <a:rPr lang="it-IT" smtClean="0">
                <a:solidFill>
                  <a:prstClr val="black">
                    <a:lumMod val="75000"/>
                    <a:lumOff val="25000"/>
                  </a:prstClr>
                </a:solidFill>
              </a:rPr>
              <a:pPr/>
              <a:t>‹N›</a:t>
            </a:fld>
            <a:endParaRPr lang="it-IT" dirty="0">
              <a:solidFill>
                <a:prstClr val="black">
                  <a:lumMod val="75000"/>
                  <a:lumOff val="25000"/>
                </a:prstClr>
              </a:solidFill>
            </a:endParaRPr>
          </a:p>
        </p:txBody>
      </p:sp>
      <p:pic>
        <p:nvPicPr>
          <p:cNvPr id="37" name="Immagine 36"/>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1549400" cy="1511300"/>
          </a:xfrm>
          <a:prstGeom prst="rect">
            <a:avLst/>
          </a:prstGeom>
        </p:spPr>
      </p:pic>
      <p:pic>
        <p:nvPicPr>
          <p:cNvPr id="2" name="Immagine 1"/>
          <p:cNvPicPr>
            <a:picLocks noChangeAspect="1"/>
          </p:cNvPicPr>
          <p:nvPr userDrawn="1"/>
        </p:nvPicPr>
        <p:blipFill rotWithShape="1">
          <a:blip r:embed="rId15"/>
          <a:srcRect b="91177"/>
          <a:stretch/>
        </p:blipFill>
        <p:spPr>
          <a:xfrm>
            <a:off x="0" y="6332197"/>
            <a:ext cx="12241829" cy="45719"/>
          </a:xfrm>
          <a:prstGeom prst="rect">
            <a:avLst/>
          </a:prstGeom>
        </p:spPr>
      </p:pic>
      <p:pic>
        <p:nvPicPr>
          <p:cNvPr id="3" name="Immagine 2"/>
          <p:cNvPicPr>
            <a:picLocks noChangeAspect="1"/>
          </p:cNvPicPr>
          <p:nvPr userDrawn="1"/>
        </p:nvPicPr>
        <p:blipFill>
          <a:blip r:embed="rId16"/>
          <a:stretch>
            <a:fillRect/>
          </a:stretch>
        </p:blipFill>
        <p:spPr>
          <a:xfrm>
            <a:off x="290507" y="6377916"/>
            <a:ext cx="1258893" cy="402080"/>
          </a:xfrm>
          <a:prstGeom prst="rect">
            <a:avLst/>
          </a:prstGeom>
        </p:spPr>
      </p:pic>
    </p:spTree>
    <p:extLst>
      <p:ext uri="{BB962C8B-B14F-4D97-AF65-F5344CB8AC3E}">
        <p14:creationId xmlns:p14="http://schemas.microsoft.com/office/powerpoint/2010/main" val="654337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229" userDrawn="1">
          <p15:clr>
            <a:srgbClr val="F26B43"/>
          </p15:clr>
        </p15:guide>
        <p15:guide id="3" orient="horz" pos="474" userDrawn="1">
          <p15:clr>
            <a:srgbClr val="F26B43"/>
          </p15:clr>
        </p15:guide>
        <p15:guide id="4" pos="438" userDrawn="1">
          <p15:clr>
            <a:srgbClr val="F26B43"/>
          </p15:clr>
        </p15:guide>
        <p15:guide id="6" pos="72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a:stretch>
            <a:fillRect/>
          </a:stretch>
        </p:blipFill>
        <p:spPr>
          <a:xfrm>
            <a:off x="-529" y="-9442"/>
            <a:ext cx="12193057" cy="6876884"/>
          </a:xfrm>
          <a:prstGeom prst="rect">
            <a:avLst/>
          </a:prstGeom>
        </p:spPr>
      </p:pic>
      <p:sp>
        <p:nvSpPr>
          <p:cNvPr id="6" name="CasellaDiTesto 5"/>
          <p:cNvSpPr txBox="1"/>
          <p:nvPr/>
        </p:nvSpPr>
        <p:spPr>
          <a:xfrm>
            <a:off x="1848464" y="1125156"/>
            <a:ext cx="7954296" cy="553998"/>
          </a:xfrm>
          <a:prstGeom prst="rect">
            <a:avLst/>
          </a:prstGeom>
          <a:noFill/>
        </p:spPr>
        <p:txBody>
          <a:bodyPr wrap="square" rtlCol="0">
            <a:spAutoFit/>
          </a:bodyPr>
          <a:lstStyle/>
          <a:p>
            <a:pPr algn="ctr"/>
            <a:endParaRPr lang="it-IT" sz="3000" b="1" dirty="0">
              <a:solidFill>
                <a:schemeClr val="accent6"/>
              </a:solidFill>
            </a:endParaRP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0900" y="0"/>
            <a:ext cx="1112616" cy="571550"/>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4609" y="5631277"/>
            <a:ext cx="2596507" cy="1460535"/>
          </a:xfrm>
          <a:prstGeom prst="rect">
            <a:avLst/>
          </a:prstGeom>
        </p:spPr>
      </p:pic>
      <p:sp>
        <p:nvSpPr>
          <p:cNvPr id="5" name="CasellaDiTesto 4">
            <a:extLst>
              <a:ext uri="{FF2B5EF4-FFF2-40B4-BE49-F238E27FC236}">
                <a16:creationId xmlns:a16="http://schemas.microsoft.com/office/drawing/2014/main" xmlns="" id="{7AA50E29-6B81-4695-A5DD-49F7848CB713}"/>
              </a:ext>
            </a:extLst>
          </p:cNvPr>
          <p:cNvSpPr txBox="1"/>
          <p:nvPr/>
        </p:nvSpPr>
        <p:spPr>
          <a:xfrm>
            <a:off x="3622538" y="2532541"/>
            <a:ext cx="4632294" cy="2000548"/>
          </a:xfrm>
          <a:prstGeom prst="rect">
            <a:avLst/>
          </a:prstGeom>
          <a:noFill/>
        </p:spPr>
        <p:txBody>
          <a:bodyPr wrap="none" rtlCol="0">
            <a:spAutoFit/>
          </a:bodyPr>
          <a:lstStyle/>
          <a:p>
            <a:pPr algn="ctr"/>
            <a:r>
              <a:rPr lang="it-IT" sz="4800" dirty="0">
                <a:solidFill>
                  <a:schemeClr val="bg1"/>
                </a:solidFill>
              </a:rPr>
              <a:t>SCHEDA</a:t>
            </a:r>
          </a:p>
          <a:p>
            <a:pPr algn="ctr"/>
            <a:r>
              <a:rPr lang="it-IT" sz="4800" dirty="0">
                <a:solidFill>
                  <a:schemeClr val="bg1"/>
                </a:solidFill>
              </a:rPr>
              <a:t>Progetti Educativi</a:t>
            </a:r>
          </a:p>
          <a:p>
            <a:pPr algn="ctr"/>
            <a:r>
              <a:rPr lang="it-IT" sz="2800" dirty="0">
                <a:solidFill>
                  <a:schemeClr val="bg1"/>
                </a:solidFill>
              </a:rPr>
              <a:t>ANNO SCOLASTICO 2021-2022</a:t>
            </a:r>
          </a:p>
        </p:txBody>
      </p:sp>
    </p:spTree>
    <p:extLst>
      <p:ext uri="{BB962C8B-B14F-4D97-AF65-F5344CB8AC3E}">
        <p14:creationId xmlns:p14="http://schemas.microsoft.com/office/powerpoint/2010/main" val="360515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sellaDiTesto 2"/>
          <p:cNvSpPr txBox="1"/>
          <p:nvPr/>
        </p:nvSpPr>
        <p:spPr>
          <a:xfrm>
            <a:off x="4611953" y="212940"/>
            <a:ext cx="5897365" cy="4339650"/>
          </a:xfrm>
          <a:prstGeom prst="rect">
            <a:avLst/>
          </a:prstGeom>
          <a:noFill/>
        </p:spPr>
        <p:txBody>
          <a:bodyPr wrap="square" rtlCol="0">
            <a:spAutoFit/>
          </a:bodyPr>
          <a:lstStyle/>
          <a:p>
            <a:pPr algn="ctr"/>
            <a:endParaRPr lang="it-IT" sz="2800" b="1" i="1" dirty="0">
              <a:solidFill>
                <a:srgbClr val="06446C"/>
              </a:solidFill>
              <a:latin typeface="Bookman Old Style" panose="02050604050505020204" pitchFamily="18" charset="0"/>
            </a:endParaRPr>
          </a:p>
          <a:p>
            <a:pPr algn="ctr"/>
            <a:endParaRPr lang="it-IT" sz="2800" b="1" i="1" dirty="0">
              <a:solidFill>
                <a:srgbClr val="06446C"/>
              </a:solidFill>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p:txBody>
      </p:sp>
      <p:sp>
        <p:nvSpPr>
          <p:cNvPr id="6" name="CasellaDiTesto 5">
            <a:extLst>
              <a:ext uri="{FF2B5EF4-FFF2-40B4-BE49-F238E27FC236}">
                <a16:creationId xmlns:a16="http://schemas.microsoft.com/office/drawing/2014/main" xmlns="" id="{82ECD58A-F27D-4FF2-99B9-BE68C9407D2F}"/>
              </a:ext>
            </a:extLst>
          </p:cNvPr>
          <p:cNvSpPr txBox="1"/>
          <p:nvPr/>
        </p:nvSpPr>
        <p:spPr>
          <a:xfrm>
            <a:off x="537883" y="950753"/>
            <a:ext cx="11286564" cy="5333383"/>
          </a:xfrm>
          <a:prstGeom prst="rect">
            <a:avLst/>
          </a:prstGeom>
          <a:noFill/>
        </p:spPr>
        <p:txBody>
          <a:bodyPr wrap="square">
            <a:spAutoFit/>
          </a:bodyPr>
          <a:lstStyle/>
          <a:p>
            <a:pPr algn="just">
              <a:lnSpc>
                <a:spcPct val="107000"/>
              </a:lnSpc>
              <a:spcAft>
                <a:spcPts val="800"/>
              </a:spcAft>
            </a:pPr>
            <a:r>
              <a:rPr lang="it-IT" sz="2800" b="1" dirty="0">
                <a:effectLst/>
                <a:latin typeface="Calibri" panose="020F0502020204030204" pitchFamily="34" charset="0"/>
                <a:ea typeface="Calibri" panose="020F0502020204030204" pitchFamily="34" charset="0"/>
                <a:cs typeface="Times New Roman" panose="02020603050405020304" pitchFamily="18" charset="0"/>
              </a:rPr>
              <a:t>PROPOSTE EDUCAZIONE AMBIENTALI NELLE SCUOLE 2021-2022</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400" b="1" u="sng" dirty="0">
                <a:effectLst/>
                <a:latin typeface="Calibri" panose="020F0502020204030204" pitchFamily="34" charset="0"/>
                <a:ea typeface="Calibri" panose="020F0502020204030204" pitchFamily="34" charset="0"/>
                <a:cs typeface="Times New Roman" panose="02020603050405020304" pitchFamily="18" charset="0"/>
              </a:rPr>
              <a:t>Destinatari</a:t>
            </a:r>
            <a:r>
              <a:rPr lang="it-IT" sz="2400" b="1" dirty="0">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a:latin typeface="Calibri" panose="020F0502020204030204" pitchFamily="34" charset="0"/>
                <a:ea typeface="Calibri" panose="020F0502020204030204" pitchFamily="34" charset="0"/>
                <a:cs typeface="Times New Roman" panose="02020603050405020304" pitchFamily="18" charset="0"/>
              </a:rPr>
              <a:t>Scuole vari livelli nel territorio gestito</a:t>
            </a:r>
          </a:p>
          <a:p>
            <a:pPr algn="just">
              <a:lnSpc>
                <a:spcPct val="107000"/>
              </a:lnSpc>
              <a:spcAft>
                <a:spcPts val="800"/>
              </a:spcAft>
            </a:pPr>
            <a:r>
              <a:rPr lang="it-IT" sz="2400" b="1" u="sng" dirty="0">
                <a:latin typeface="Calibri" panose="020F0502020204030204" pitchFamily="34" charset="0"/>
                <a:ea typeface="Calibri" panose="020F0502020204030204" pitchFamily="34" charset="0"/>
                <a:cs typeface="Times New Roman" panose="02020603050405020304" pitchFamily="18" charset="0"/>
              </a:rPr>
              <a:t>Durata indicativa </a:t>
            </a:r>
            <a:r>
              <a:rPr lang="it-IT" sz="2400" b="1" dirty="0">
                <a:latin typeface="Calibri" panose="020F0502020204030204" pitchFamily="34" charset="0"/>
                <a:ea typeface="Calibri" panose="020F0502020204030204" pitchFamily="34" charset="0"/>
                <a:cs typeface="Times New Roman" panose="02020603050405020304" pitchFamily="18" charset="0"/>
              </a:rPr>
              <a:t>– 2 ore di sessione online o in presenza</a:t>
            </a:r>
          </a:p>
          <a:p>
            <a:pPr algn="just">
              <a:lnSpc>
                <a:spcPct val="107000"/>
              </a:lnSpc>
              <a:spcAft>
                <a:spcPts val="800"/>
              </a:spcAft>
            </a:pPr>
            <a:r>
              <a:rPr lang="it-IT" sz="2400" b="1" u="sng" dirty="0">
                <a:latin typeface="Calibri" panose="020F0502020204030204" pitchFamily="34" charset="0"/>
                <a:ea typeface="Calibri" panose="020F0502020204030204" pitchFamily="34" charset="0"/>
                <a:cs typeface="Times New Roman" panose="02020603050405020304" pitchFamily="18" charset="0"/>
              </a:rPr>
              <a:t>Team di lavoro </a:t>
            </a:r>
            <a:r>
              <a:rPr lang="it-IT" sz="2400" b="1" dirty="0">
                <a:latin typeface="Calibri" panose="020F0502020204030204" pitchFamily="34" charset="0"/>
                <a:ea typeface="Calibri" panose="020F0502020204030204" pitchFamily="34" charset="0"/>
                <a:cs typeface="Times New Roman" panose="02020603050405020304" pitchFamily="18" charset="0"/>
              </a:rPr>
              <a:t>– Personale AdF di varie unità</a:t>
            </a:r>
          </a:p>
          <a:p>
            <a:pPr algn="just">
              <a:lnSpc>
                <a:spcPct val="107000"/>
              </a:lnSpc>
              <a:spcAft>
                <a:spcPts val="800"/>
              </a:spcAft>
            </a:pPr>
            <a:r>
              <a:rPr lang="it-IT" sz="2400" b="1" u="sng" dirty="0">
                <a:latin typeface="Calibri" panose="020F0502020204030204" pitchFamily="34" charset="0"/>
                <a:ea typeface="Calibri" panose="020F0502020204030204" pitchFamily="34" charset="0"/>
                <a:cs typeface="Times New Roman" panose="02020603050405020304" pitchFamily="18" charset="0"/>
              </a:rPr>
              <a:t>Argomenti: </a:t>
            </a:r>
            <a:r>
              <a:rPr lang="it-IT" sz="2400" b="1" dirty="0">
                <a:latin typeface="Calibri" panose="020F0502020204030204" pitchFamily="34" charset="0"/>
                <a:ea typeface="Calibri" panose="020F0502020204030204" pitchFamily="34" charset="0"/>
                <a:cs typeface="Times New Roman" panose="02020603050405020304" pitchFamily="18" charset="0"/>
              </a:rPr>
              <a:t>Agenda 2030 – SII- Risorsa Idrica- Sostenibilità</a:t>
            </a:r>
          </a:p>
          <a:p>
            <a:pPr algn="just">
              <a:lnSpc>
                <a:spcPct val="107000"/>
              </a:lnSpc>
              <a:spcAft>
                <a:spcPts val="800"/>
              </a:spcAft>
            </a:pPr>
            <a:r>
              <a:rPr lang="it-IT" sz="2400" b="1" u="sng" dirty="0">
                <a:latin typeface="Calibri" panose="020F0502020204030204" pitchFamily="34" charset="0"/>
                <a:ea typeface="Calibri" panose="020F0502020204030204" pitchFamily="34" charset="0"/>
                <a:cs typeface="Times New Roman" panose="02020603050405020304" pitchFamily="18" charset="0"/>
              </a:rPr>
              <a:t>Collaborazioni: </a:t>
            </a:r>
            <a:r>
              <a:rPr lang="it-IT" sz="2400" b="1" dirty="0">
                <a:latin typeface="Calibri" panose="020F0502020204030204" pitchFamily="34" charset="0"/>
                <a:ea typeface="Calibri" panose="020F0502020204030204" pitchFamily="34" charset="0"/>
                <a:cs typeface="Times New Roman" panose="02020603050405020304" pitchFamily="18" charset="0"/>
              </a:rPr>
              <a:t>insegnati delle classi aderenti</a:t>
            </a:r>
          </a:p>
          <a:p>
            <a:pPr algn="just">
              <a:lnSpc>
                <a:spcPct val="107000"/>
              </a:lnSpc>
              <a:spcAft>
                <a:spcPts val="800"/>
              </a:spcAft>
            </a:pPr>
            <a:r>
              <a:rPr lang="it-IT" sz="2400" b="1" u="sng" dirty="0" err="1" smtClean="0">
                <a:latin typeface="Calibri" panose="020F0502020204030204" pitchFamily="34" charset="0"/>
                <a:ea typeface="Calibri" panose="020F0502020204030204" pitchFamily="34" charset="0"/>
                <a:cs typeface="Times New Roman" panose="02020603050405020304" pitchFamily="18" charset="0"/>
              </a:rPr>
              <a:t>Premialità</a:t>
            </a:r>
            <a:r>
              <a:rPr lang="it-IT" sz="2400" b="1" u="sng" dirty="0">
                <a:latin typeface="Calibri" panose="020F0502020204030204" pitchFamily="34" charset="0"/>
                <a:ea typeface="Calibri" panose="020F0502020204030204" pitchFamily="34" charset="0"/>
                <a:cs typeface="Times New Roman" panose="02020603050405020304" pitchFamily="18" charset="0"/>
              </a:rPr>
              <a:t>: </a:t>
            </a:r>
            <a:r>
              <a:rPr lang="it-IT" sz="2400" b="1" dirty="0">
                <a:latin typeface="Calibri" panose="020F0502020204030204" pitchFamily="34" charset="0"/>
                <a:ea typeface="Calibri" panose="020F0502020204030204" pitchFamily="34" charset="0"/>
                <a:cs typeface="Times New Roman" panose="02020603050405020304" pitchFamily="18" charset="0"/>
              </a:rPr>
              <a:t>post contest sulla base dei progetti proposti</a:t>
            </a:r>
          </a:p>
          <a:p>
            <a:pPr algn="just">
              <a:lnSpc>
                <a:spcPct val="107000"/>
              </a:lnSpc>
              <a:spcAft>
                <a:spcPts val="800"/>
              </a:spcAft>
            </a:pPr>
            <a:r>
              <a:rPr lang="it-IT" sz="2400" b="1" u="sng" dirty="0">
                <a:latin typeface="Calibri" panose="020F0502020204030204" pitchFamily="34" charset="0"/>
                <a:ea typeface="Calibri" panose="020F0502020204030204" pitchFamily="34" charset="0"/>
                <a:cs typeface="Times New Roman" panose="02020603050405020304" pitchFamily="18" charset="0"/>
              </a:rPr>
              <a:t>Materiale didattico: </a:t>
            </a:r>
            <a:r>
              <a:rPr lang="it-IT" sz="2400" b="1" dirty="0">
                <a:latin typeface="Calibri" panose="020F0502020204030204" pitchFamily="34" charset="0"/>
                <a:ea typeface="Calibri" panose="020F0502020204030204" pitchFamily="34" charset="0"/>
                <a:cs typeface="Times New Roman" panose="02020603050405020304" pitchFamily="18" charset="0"/>
              </a:rPr>
              <a:t>disponibile online nella sezione AdF educational di vario tipo</a:t>
            </a:r>
          </a:p>
          <a:p>
            <a:pPr algn="just">
              <a:lnSpc>
                <a:spcPct val="107000"/>
              </a:lnSpc>
              <a:spcAft>
                <a:spcPts val="800"/>
              </a:spcAft>
            </a:pPr>
            <a:endParaRPr lang="it-IT" sz="2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177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sellaDiTesto 2"/>
          <p:cNvSpPr txBox="1"/>
          <p:nvPr/>
        </p:nvSpPr>
        <p:spPr>
          <a:xfrm>
            <a:off x="4611953" y="212940"/>
            <a:ext cx="5897365" cy="4339650"/>
          </a:xfrm>
          <a:prstGeom prst="rect">
            <a:avLst/>
          </a:prstGeom>
          <a:noFill/>
        </p:spPr>
        <p:txBody>
          <a:bodyPr wrap="square" rtlCol="0">
            <a:spAutoFit/>
          </a:bodyPr>
          <a:lstStyle/>
          <a:p>
            <a:pPr algn="ctr"/>
            <a:endParaRPr lang="it-IT" sz="2800" b="1" i="1" dirty="0">
              <a:solidFill>
                <a:srgbClr val="06446C"/>
              </a:solidFill>
              <a:latin typeface="Bookman Old Style" panose="02050604050505020204" pitchFamily="18" charset="0"/>
            </a:endParaRPr>
          </a:p>
          <a:p>
            <a:pPr algn="ctr"/>
            <a:endParaRPr lang="it-IT" sz="2800" b="1" i="1" dirty="0">
              <a:solidFill>
                <a:srgbClr val="06446C"/>
              </a:solidFill>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p:txBody>
      </p:sp>
      <p:sp>
        <p:nvSpPr>
          <p:cNvPr id="6" name="CasellaDiTesto 5">
            <a:extLst>
              <a:ext uri="{FF2B5EF4-FFF2-40B4-BE49-F238E27FC236}">
                <a16:creationId xmlns:a16="http://schemas.microsoft.com/office/drawing/2014/main" xmlns="" id="{82ECD58A-F27D-4FF2-99B9-BE68C9407D2F}"/>
              </a:ext>
            </a:extLst>
          </p:cNvPr>
          <p:cNvSpPr txBox="1"/>
          <p:nvPr/>
        </p:nvSpPr>
        <p:spPr>
          <a:xfrm>
            <a:off x="619432" y="520447"/>
            <a:ext cx="10953135" cy="5945025"/>
          </a:xfrm>
          <a:prstGeom prst="rect">
            <a:avLst/>
          </a:prstGeom>
          <a:noFill/>
        </p:spPr>
        <p:txBody>
          <a:bodyPr wrap="square">
            <a:spAutoFit/>
          </a:bodyPr>
          <a:lstStyle/>
          <a:p>
            <a:pPr algn="just">
              <a:lnSpc>
                <a:spcPct val="107000"/>
              </a:lnSpc>
              <a:spcAft>
                <a:spcPts val="800"/>
              </a:spcAft>
            </a:pPr>
            <a:r>
              <a:rPr lang="it-IT" sz="2000" b="1" dirty="0">
                <a:effectLst/>
                <a:latin typeface="Calibri" panose="020F0502020204030204" pitchFamily="34" charset="0"/>
                <a:ea typeface="Calibri" panose="020F0502020204030204" pitchFamily="34" charset="0"/>
                <a:cs typeface="Times New Roman" panose="02020603050405020304" pitchFamily="18" charset="0"/>
              </a:rPr>
              <a:t>Proposta n°1- L’agenda 2030 per lo Sviluppo sostenibile e il Servizio Idrico Integrato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r>
              <a:rPr lang="it-IT" sz="1400" u="sng" dirty="0">
                <a:effectLst/>
                <a:latin typeface="Calibri" panose="020F0502020204030204" pitchFamily="34" charset="0"/>
                <a:ea typeface="Calibri" panose="020F0502020204030204" pitchFamily="34" charset="0"/>
                <a:cs typeface="Times New Roman" panose="02020603050405020304" pitchFamily="18" charset="0"/>
              </a:rPr>
              <a:t>Destinatari</a:t>
            </a:r>
            <a:r>
              <a:rPr lang="it-IT" sz="1400" dirty="0">
                <a:effectLst/>
                <a:latin typeface="Calibri" panose="020F0502020204030204" pitchFamily="34" charset="0"/>
                <a:ea typeface="Calibri" panose="020F0502020204030204" pitchFamily="34" charset="0"/>
                <a:cs typeface="Times New Roman" panose="02020603050405020304" pitchFamily="18" charset="0"/>
              </a:rPr>
              <a:t>: Scuole secondarie di primo grado (classi II e III) e superiori – mutuabile anche per le scuole primarie</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400" u="sng" dirty="0">
                <a:effectLst/>
                <a:latin typeface="Calibri" panose="020F0502020204030204" pitchFamily="34" charset="0"/>
                <a:ea typeface="Calibri" panose="020F0502020204030204" pitchFamily="34" charset="0"/>
                <a:cs typeface="Times New Roman" panose="02020603050405020304" pitchFamily="18" charset="0"/>
              </a:rPr>
              <a:t>Durata</a:t>
            </a:r>
            <a:r>
              <a:rPr lang="it-IT" sz="1400" dirty="0">
                <a:effectLst/>
                <a:latin typeface="Calibri" panose="020F0502020204030204" pitchFamily="34" charset="0"/>
                <a:ea typeface="Calibri" panose="020F0502020204030204" pitchFamily="34" charset="0"/>
                <a:cs typeface="Times New Roman" panose="02020603050405020304" pitchFamily="18" charset="0"/>
              </a:rPr>
              <a:t>: 1-2 ore in presenza per presentazione progetto più attività compiuta in classe con gli insegnanti</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400" u="sng" dirty="0">
                <a:effectLst/>
                <a:latin typeface="Calibri" panose="020F0502020204030204" pitchFamily="34" charset="0"/>
                <a:ea typeface="Calibri" panose="020F0502020204030204" pitchFamily="34" charset="0"/>
                <a:cs typeface="Times New Roman" panose="02020603050405020304" pitchFamily="18" charset="0"/>
              </a:rPr>
              <a:t>Tematica</a:t>
            </a:r>
            <a:r>
              <a:rPr lang="it-IT" sz="1400" dirty="0">
                <a:effectLst/>
                <a:latin typeface="Calibri" panose="020F0502020204030204" pitchFamily="34" charset="0"/>
                <a:ea typeface="Calibri" panose="020F0502020204030204" pitchFamily="34" charset="0"/>
                <a:cs typeface="Times New Roman" panose="02020603050405020304" pitchFamily="18" charset="0"/>
              </a:rPr>
              <a:t>: L’Agenda ONU 2030 per lo Sviluppo Sostenibile e i progetti del SII. L’iniziativa affronta il tema Agenda ONU 2030 con un particolare approfondimento sugli obiettivi ADF in linea con l’Agenda, con l’intento di fornire ai ragazzi alcuni concetti chiave per la comprensione del documento e dei 17 Goal fenomeno, anche attraverso esempi di ciò che AdF sta mettendo in campo ad esempio per il contrasto ai cambiamenti </a:t>
            </a:r>
            <a:r>
              <a:rPr lang="it-IT" sz="1400" dirty="0">
                <a:latin typeface="Calibri" panose="020F0502020204030204" pitchFamily="34" charset="0"/>
                <a:ea typeface="Calibri" panose="020F0502020204030204" pitchFamily="34" charset="0"/>
                <a:cs typeface="Times New Roman" panose="02020603050405020304" pitchFamily="18" charset="0"/>
              </a:rPr>
              <a:t>climatici (Goal n. 13-Lotta contro il cambiamento climatico), </a:t>
            </a:r>
            <a:r>
              <a:rPr lang="it-IT" sz="1400" dirty="0">
                <a:effectLst/>
                <a:latin typeface="Calibri" panose="020F0502020204030204" pitchFamily="34" charset="0"/>
                <a:ea typeface="Calibri" panose="020F0502020204030204" pitchFamily="34" charset="0"/>
                <a:cs typeface="Times New Roman" panose="02020603050405020304" pitchFamily="18" charset="0"/>
              </a:rPr>
              <a:t>sulla gestione sostenibile della </a:t>
            </a:r>
            <a:r>
              <a:rPr lang="it-IT" sz="1400" dirty="0">
                <a:latin typeface="Calibri" panose="020F0502020204030204" pitchFamily="34" charset="0"/>
                <a:ea typeface="Calibri" panose="020F0502020204030204" pitchFamily="34" charset="0"/>
                <a:cs typeface="Times New Roman" panose="02020603050405020304" pitchFamily="18" charset="0"/>
              </a:rPr>
              <a:t>risorsa idrica (Goal n.6-Acqua pulita e servizi igienico-sanitari), nonché per contribuire agli altri Goal dell’agenda ed in particolare </a:t>
            </a:r>
            <a:r>
              <a:rPr lang="it-IT" sz="1400" dirty="0">
                <a:effectLst/>
                <a:latin typeface="Calibri" panose="020F0502020204030204" pitchFamily="34" charset="0"/>
                <a:ea typeface="Calibri" panose="020F0502020204030204" pitchFamily="34" charset="0"/>
                <a:cs typeface="Times New Roman" panose="02020603050405020304" pitchFamily="18" charset="0"/>
              </a:rPr>
              <a:t>Goal n. 8 (Lavoro dignitoso e crescita economica, Goal n. 12 (Consumo e produzione responsabili), Goal n. 9 (Imprese, innovazione e infrastrutture), Goal n. 4 che riguarda l’Istruzione di qualità, o con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AdFGreen</a:t>
            </a:r>
            <a:r>
              <a:rPr lang="it-IT" sz="1400" dirty="0">
                <a:effectLst/>
                <a:latin typeface="Calibri" panose="020F0502020204030204" pitchFamily="34" charset="0"/>
                <a:ea typeface="Calibri" panose="020F0502020204030204" pitchFamily="34" charset="0"/>
                <a:cs typeface="Times New Roman" panose="02020603050405020304" pitchFamily="18" charset="0"/>
              </a:rPr>
              <a:t> allineato al target n. 11.6 del Goal 11 (città e comunità sostenibili). </a:t>
            </a:r>
          </a:p>
          <a:p>
            <a:pPr algn="just">
              <a:lnSpc>
                <a:spcPct val="107000"/>
              </a:lnSpc>
              <a:spcAft>
                <a:spcPts val="800"/>
              </a:spcAft>
            </a:pPr>
            <a:r>
              <a:rPr lang="it-IT" sz="1400" u="sng" dirty="0">
                <a:latin typeface="Calibri" panose="020F0502020204030204" pitchFamily="34" charset="0"/>
                <a:ea typeface="Calibri" panose="020F0502020204030204" pitchFamily="34" charset="0"/>
                <a:cs typeface="Times New Roman" panose="02020603050405020304" pitchFamily="18" charset="0"/>
              </a:rPr>
              <a:t>Progetto abbinato</a:t>
            </a:r>
            <a:r>
              <a:rPr lang="it-IT" sz="1400" dirty="0">
                <a:latin typeface="Calibri" panose="020F0502020204030204" pitchFamily="34" charset="0"/>
                <a:ea typeface="Calibri" panose="020F0502020204030204" pitchFamily="34" charset="0"/>
                <a:cs typeface="Times New Roman" panose="02020603050405020304" pitchFamily="18" charset="0"/>
              </a:rPr>
              <a:t>: realizzazione e presentazione di un progetto che AdF potrà successivamente mettere in campo per contribuire alla realizzazione di uno dei Goal dell’Agenda 2030. Il progetto dovrà riguardare un’attività/intervento </a:t>
            </a:r>
            <a:r>
              <a:rPr lang="it-IT" sz="1400" u="sng" dirty="0">
                <a:latin typeface="Calibri" panose="020F0502020204030204" pitchFamily="34" charset="0"/>
                <a:ea typeface="Calibri" panose="020F0502020204030204" pitchFamily="34" charset="0"/>
                <a:cs typeface="Times New Roman" panose="02020603050405020304" pitchFamily="18" charset="0"/>
              </a:rPr>
              <a:t>realizzabile in concreto</a:t>
            </a:r>
            <a:r>
              <a:rPr lang="it-IT" sz="1400" dirty="0">
                <a:latin typeface="Calibri" panose="020F0502020204030204" pitchFamily="34" charset="0"/>
                <a:ea typeface="Calibri" panose="020F0502020204030204" pitchFamily="34" charset="0"/>
                <a:cs typeface="Times New Roman" panose="02020603050405020304" pitchFamily="18" charset="0"/>
              </a:rPr>
              <a:t>. Vince il progetto più originale/utile/incisivo per il territorio e/o per il sociale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r>
              <a:rPr lang="it-IT" sz="1400" u="sng" dirty="0">
                <a:effectLst/>
                <a:latin typeface="Calibri" panose="020F0502020204030204" pitchFamily="34" charset="0"/>
                <a:ea typeface="Calibri" panose="020F0502020204030204" pitchFamily="34" charset="0"/>
                <a:cs typeface="Times New Roman" panose="02020603050405020304" pitchFamily="18" charset="0"/>
              </a:rPr>
              <a:t>Articolazione delle attività</a:t>
            </a: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Arial" panose="020B0604020202020204" pitchFamily="34" charset="0"/>
              <a:buChar char="•"/>
            </a:pPr>
            <a:r>
              <a:rPr lang="it-IT" sz="1400" dirty="0">
                <a:effectLst/>
                <a:latin typeface="Calibri" panose="020F0502020204030204" pitchFamily="34" charset="0"/>
                <a:ea typeface="Calibri" panose="020F0502020204030204" pitchFamily="34" charset="0"/>
                <a:cs typeface="Times New Roman" panose="02020603050405020304" pitchFamily="18" charset="0"/>
              </a:rPr>
              <a:t>1-2 ore in presenza per lezione su Agenda 2030 e SII e presentazione progetto  + gadget terra antistress</a:t>
            </a:r>
          </a:p>
          <a:p>
            <a:pPr marL="285750" indent="-285750" algn="just">
              <a:lnSpc>
                <a:spcPct val="107000"/>
              </a:lnSpc>
              <a:spcAft>
                <a:spcPts val="800"/>
              </a:spcAft>
              <a:buFont typeface="Arial" panose="020B0604020202020204" pitchFamily="34" charset="0"/>
              <a:buChar char="•"/>
            </a:pPr>
            <a:r>
              <a:rPr lang="it-IT" sz="1400" dirty="0">
                <a:effectLst/>
                <a:latin typeface="Calibri" panose="020F0502020204030204" pitchFamily="34" charset="0"/>
                <a:ea typeface="Calibri" panose="020F0502020204030204" pitchFamily="34" charset="0"/>
                <a:cs typeface="Times New Roman" panose="02020603050405020304" pitchFamily="18" charset="0"/>
              </a:rPr>
              <a:t>Attività compiuta in classe con gli insegnanti: gli insegnanti anche utilizzando il materiale fornito da AdF potranno approfondire i principali Goal Agenda 2030 che hanno importanza per SII e realizzare il progetto da presentare ad ADF per partecipare al contest</a:t>
            </a:r>
          </a:p>
          <a:p>
            <a:pPr marL="285750" indent="-285750" algn="just">
              <a:lnSpc>
                <a:spcPct val="107000"/>
              </a:lnSpc>
              <a:spcAft>
                <a:spcPts val="800"/>
              </a:spcAft>
              <a:buFont typeface="Arial" panose="020B0604020202020204" pitchFamily="34" charset="0"/>
              <a:buChar char="•"/>
            </a:pPr>
            <a:r>
              <a:rPr lang="it-IT" sz="1400" b="1" i="1" dirty="0">
                <a:latin typeface="Calibri" panose="020F0502020204030204" pitchFamily="34" charset="0"/>
                <a:ea typeface="Calibri" panose="020F0502020204030204" pitchFamily="34" charset="0"/>
                <a:cs typeface="Times New Roman" panose="02020603050405020304" pitchFamily="18" charset="0"/>
              </a:rPr>
              <a:t>Valutazione progetto (commissione) e proclamazione vincitore con evento o da abbinarsi ad altro evento aziendale dedicato + un contributo 1000 euro alla scuola + kit AdF per classe</a:t>
            </a:r>
            <a:endParaRPr lang="it-IT" sz="1050" b="1"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400" u="sng" dirty="0">
                <a:effectLst/>
                <a:latin typeface="Calibri" panose="020F0502020204030204" pitchFamily="34" charset="0"/>
                <a:ea typeface="Calibri" panose="020F0502020204030204" pitchFamily="34" charset="0"/>
                <a:cs typeface="Times New Roman" panose="02020603050405020304" pitchFamily="18" charset="0"/>
              </a:rPr>
              <a:t>Strumenti e materiali da mettere a disposizione</a:t>
            </a:r>
            <a:r>
              <a:rPr lang="it-IT" sz="1400" dirty="0">
                <a:effectLst/>
                <a:latin typeface="Calibri" panose="020F0502020204030204" pitchFamily="34" charset="0"/>
                <a:ea typeface="Calibri" panose="020F0502020204030204" pitchFamily="34" charset="0"/>
                <a:cs typeface="Times New Roman" panose="02020603050405020304" pitchFamily="18" charset="0"/>
              </a:rPr>
              <a:t>: Slide AdF educational sul SII + Pillole sostenibilità (es. Agenda + Energia) + bilancio sostenibilità + video realizzati appositamente su Agenda 2030 + libro su Agenda 2030 da regalare alla classe (vedi gadget)</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64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1496" cy="6874592"/>
          </a:xfrm>
          <a:prstGeom prst="rect">
            <a:avLst/>
          </a:prstGeom>
        </p:spPr>
      </p:pic>
      <p:sp>
        <p:nvSpPr>
          <p:cNvPr id="3" name="CasellaDiTesto 2"/>
          <p:cNvSpPr txBox="1"/>
          <p:nvPr/>
        </p:nvSpPr>
        <p:spPr>
          <a:xfrm>
            <a:off x="4808598" y="783211"/>
            <a:ext cx="5897365" cy="4339650"/>
          </a:xfrm>
          <a:prstGeom prst="rect">
            <a:avLst/>
          </a:prstGeom>
          <a:noFill/>
        </p:spPr>
        <p:txBody>
          <a:bodyPr wrap="square" rtlCol="0">
            <a:spAutoFit/>
          </a:bodyPr>
          <a:lstStyle/>
          <a:p>
            <a:pPr algn="ctr"/>
            <a:endParaRPr lang="it-IT" sz="2800" b="1" i="1" dirty="0">
              <a:solidFill>
                <a:srgbClr val="06446C"/>
              </a:solidFill>
              <a:latin typeface="Bookman Old Style" panose="02050604050505020204" pitchFamily="18" charset="0"/>
            </a:endParaRPr>
          </a:p>
          <a:p>
            <a:pPr algn="ctr"/>
            <a:endParaRPr lang="it-IT" sz="2800" b="1" i="1" dirty="0">
              <a:solidFill>
                <a:srgbClr val="06446C"/>
              </a:solidFill>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p:txBody>
      </p:sp>
      <p:sp>
        <p:nvSpPr>
          <p:cNvPr id="6" name="CasellaDiTesto 5">
            <a:extLst>
              <a:ext uri="{FF2B5EF4-FFF2-40B4-BE49-F238E27FC236}">
                <a16:creationId xmlns:a16="http://schemas.microsoft.com/office/drawing/2014/main" xmlns="" id="{21B33D13-3C9D-4F7C-87A8-97C9F27D89B9}"/>
              </a:ext>
            </a:extLst>
          </p:cNvPr>
          <p:cNvSpPr txBox="1"/>
          <p:nvPr/>
        </p:nvSpPr>
        <p:spPr>
          <a:xfrm>
            <a:off x="560439" y="903837"/>
            <a:ext cx="11179277" cy="2511457"/>
          </a:xfrm>
          <a:prstGeom prst="rect">
            <a:avLst/>
          </a:prstGeom>
          <a:noFill/>
        </p:spPr>
        <p:txBody>
          <a:bodyPr wrap="square">
            <a:spAutoFit/>
          </a:bodyPr>
          <a:lstStyle/>
          <a:p>
            <a:pPr algn="just">
              <a:lnSpc>
                <a:spcPct val="107000"/>
              </a:lnSpc>
              <a:spcAft>
                <a:spcPts val="800"/>
              </a:spcAft>
            </a:pPr>
            <a:r>
              <a:rPr lang="it-IT" sz="2400" b="1" dirty="0">
                <a:effectLst/>
                <a:latin typeface="Calibri" panose="020F0502020204030204" pitchFamily="34" charset="0"/>
                <a:ea typeface="Calibri" panose="020F0502020204030204" pitchFamily="34" charset="0"/>
                <a:cs typeface="Times New Roman" panose="02020603050405020304" pitchFamily="18" charset="0"/>
              </a:rPr>
              <a:t>Proposta n° 2 - La sostenibilità del Servizio Idrico Integrato e le </a:t>
            </a:r>
            <a:r>
              <a:rPr lang="it-IT" sz="2400" b="1" dirty="0">
                <a:latin typeface="Calibri" panose="020F0502020204030204" pitchFamily="34" charset="0"/>
                <a:ea typeface="Calibri" panose="020F0502020204030204" pitchFamily="34" charset="0"/>
                <a:cs typeface="Times New Roman" panose="02020603050405020304" pitchFamily="18" charset="0"/>
              </a:rPr>
              <a:t>G</a:t>
            </a:r>
            <a:r>
              <a:rPr lang="it-IT" sz="2400" b="1" dirty="0">
                <a:effectLst/>
                <a:latin typeface="Calibri" panose="020F0502020204030204" pitchFamily="34" charset="0"/>
                <a:ea typeface="Calibri" panose="020F0502020204030204" pitchFamily="34" charset="0"/>
                <a:cs typeface="Times New Roman" panose="02020603050405020304" pitchFamily="18" charset="0"/>
              </a:rPr>
              <a:t>iornate </a:t>
            </a:r>
            <a:r>
              <a:rPr lang="it-IT" sz="2400" b="1" dirty="0">
                <a:latin typeface="Calibri" panose="020F0502020204030204" pitchFamily="34" charset="0"/>
                <a:ea typeface="Calibri" panose="020F0502020204030204" pitchFamily="34" charset="0"/>
                <a:cs typeface="Times New Roman" panose="02020603050405020304" pitchFamily="18" charset="0"/>
              </a:rPr>
              <a:t>M</a:t>
            </a:r>
            <a:r>
              <a:rPr lang="it-IT" sz="2400" b="1" dirty="0">
                <a:effectLst/>
                <a:latin typeface="Calibri" panose="020F0502020204030204" pitchFamily="34" charset="0"/>
                <a:ea typeface="Calibri" panose="020F0502020204030204" pitchFamily="34" charset="0"/>
                <a:cs typeface="Times New Roman" panose="02020603050405020304" pitchFamily="18" charset="0"/>
              </a:rPr>
              <a:t>ondiali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it-IT" sz="1400" u="sng" dirty="0">
                <a:effectLst/>
                <a:latin typeface="Calibri" panose="020F0502020204030204" pitchFamily="34" charset="0"/>
                <a:ea typeface="Calibri" panose="020F0502020204030204" pitchFamily="34" charset="0"/>
                <a:cs typeface="Times New Roman" panose="02020603050405020304" pitchFamily="18" charset="0"/>
              </a:rPr>
              <a:t>Destinatari</a:t>
            </a:r>
            <a:r>
              <a:rPr lang="it-IT" sz="1400" dirty="0">
                <a:effectLst/>
                <a:latin typeface="Calibri" panose="020F0502020204030204" pitchFamily="34" charset="0"/>
                <a:ea typeface="Calibri" panose="020F0502020204030204" pitchFamily="34" charset="0"/>
                <a:cs typeface="Times New Roman" panose="02020603050405020304" pitchFamily="18" charset="0"/>
              </a:rPr>
              <a:t>: Scuole primarie ( classi II, III, IV e V) e secondarie di primo grado (classi I e II)</a:t>
            </a:r>
          </a:p>
          <a:p>
            <a:pPr algn="just">
              <a:lnSpc>
                <a:spcPct val="107000"/>
              </a:lnSpc>
              <a:spcAft>
                <a:spcPts val="800"/>
              </a:spcAft>
            </a:pPr>
            <a:r>
              <a:rPr lang="it-IT" sz="1400" u="sng" dirty="0">
                <a:effectLst/>
                <a:latin typeface="Calibri" panose="020F0502020204030204" pitchFamily="34" charset="0"/>
                <a:ea typeface="Calibri" panose="020F0502020204030204" pitchFamily="34" charset="0"/>
                <a:cs typeface="Times New Roman" panose="02020603050405020304" pitchFamily="18" charset="0"/>
              </a:rPr>
              <a:t>Durata</a:t>
            </a:r>
            <a:r>
              <a:rPr lang="it-IT" sz="1400" dirty="0">
                <a:effectLst/>
                <a:latin typeface="Calibri" panose="020F0502020204030204" pitchFamily="34" charset="0"/>
                <a:ea typeface="Calibri" panose="020F0502020204030204" pitchFamily="34" charset="0"/>
                <a:cs typeface="Times New Roman" panose="02020603050405020304" pitchFamily="18" charset="0"/>
              </a:rPr>
              <a:t>: 1-2 ore in presenza più attività compiuta in classe con gli insegnanti</a:t>
            </a:r>
          </a:p>
          <a:p>
            <a:pPr algn="just">
              <a:lnSpc>
                <a:spcPct val="107000"/>
              </a:lnSpc>
              <a:spcAft>
                <a:spcPts val="800"/>
              </a:spcAft>
            </a:pPr>
            <a:r>
              <a:rPr lang="it-IT" sz="1400" u="sng" dirty="0">
                <a:effectLst/>
                <a:latin typeface="Calibri" panose="020F0502020204030204" pitchFamily="34" charset="0"/>
                <a:ea typeface="Calibri" panose="020F0502020204030204" pitchFamily="34" charset="0"/>
                <a:cs typeface="Times New Roman" panose="02020603050405020304" pitchFamily="18" charset="0"/>
              </a:rPr>
              <a:t>Tematica</a:t>
            </a:r>
            <a:r>
              <a:rPr lang="it-IT" sz="1400" dirty="0">
                <a:effectLst/>
                <a:latin typeface="Calibri" panose="020F0502020204030204" pitchFamily="34" charset="0"/>
                <a:ea typeface="Calibri" panose="020F0502020204030204" pitchFamily="34" charset="0"/>
                <a:cs typeface="Times New Roman" panose="02020603050405020304" pitchFamily="18" charset="0"/>
              </a:rPr>
              <a:t>: La sostenibilità nel Servizio Idrico Integrato. Il progetto educativo ha come fine ultimo quello di aumentare la consapevolezza dei bambini riguardo alla sostenibilità e alle conseguenze derivanti dalle azione di ciascuno e a far comprendere quale è il ruolo del Gestore nonché il loro ruolo per uno sviluppo sostenibile, indirizzandoli inoltre ad assumere comportamenti virtuosi per il risparmio delle risorse a rischio. Sarà utile anche per sensibilizzare i cittadini del domani e aumentare la consapevolezza ambientale.</a:t>
            </a:r>
          </a:p>
        </p:txBody>
      </p:sp>
      <p:sp>
        <p:nvSpPr>
          <p:cNvPr id="7" name="CasellaDiTesto 6">
            <a:extLst>
              <a:ext uri="{FF2B5EF4-FFF2-40B4-BE49-F238E27FC236}">
                <a16:creationId xmlns:a16="http://schemas.microsoft.com/office/drawing/2014/main" xmlns="" id="{91CB7EC4-F144-4191-9E43-7B5D23441F04}"/>
              </a:ext>
            </a:extLst>
          </p:cNvPr>
          <p:cNvSpPr txBox="1"/>
          <p:nvPr/>
        </p:nvSpPr>
        <p:spPr>
          <a:xfrm>
            <a:off x="560439" y="3429000"/>
            <a:ext cx="11071122" cy="2449388"/>
          </a:xfrm>
          <a:prstGeom prst="rect">
            <a:avLst/>
          </a:prstGeom>
          <a:noFill/>
        </p:spPr>
        <p:txBody>
          <a:bodyPr wrap="square">
            <a:spAutoFit/>
          </a:bodyPr>
          <a:lstStyle/>
          <a:p>
            <a:pPr algn="just">
              <a:lnSpc>
                <a:spcPct val="107000"/>
              </a:lnSpc>
              <a:spcAft>
                <a:spcPts val="800"/>
              </a:spcAft>
            </a:pPr>
            <a:r>
              <a:rPr lang="it-IT" sz="1400" u="sng" dirty="0">
                <a:latin typeface="Calibri" panose="020F0502020204030204" pitchFamily="34" charset="0"/>
                <a:ea typeface="Calibri" panose="020F0502020204030204" pitchFamily="34" charset="0"/>
                <a:cs typeface="Times New Roman" panose="02020603050405020304" pitchFamily="18" charset="0"/>
              </a:rPr>
              <a:t>Progetto abbinato</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b="1" i="1" dirty="0">
                <a:latin typeface="Calibri" panose="020F0502020204030204" pitchFamily="34" charset="0"/>
                <a:ea typeface="Calibri" panose="020F0502020204030204" pitchFamily="34" charset="0"/>
                <a:cs typeface="Times New Roman" panose="02020603050405020304" pitchFamily="18" charset="0"/>
              </a:rPr>
              <a:t>realizzazione di un disegno che AdF potrà successivamente utilizzare per le campagne in occasione delle Giornate Mondiali Terra/Acqua/Ambiente. </a:t>
            </a:r>
            <a:endParaRPr lang="it-IT" sz="1400" b="1"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400" u="sng" dirty="0">
                <a:effectLst/>
                <a:latin typeface="Calibri" panose="020F0502020204030204" pitchFamily="34" charset="0"/>
                <a:ea typeface="Calibri" panose="020F0502020204030204" pitchFamily="34" charset="0"/>
                <a:cs typeface="Times New Roman" panose="02020603050405020304" pitchFamily="18" charset="0"/>
              </a:rPr>
              <a:t>Articolazione delle attività</a:t>
            </a: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Arial" panose="020B0604020202020204" pitchFamily="34" charset="0"/>
              <a:buChar char="•"/>
            </a:pPr>
            <a:r>
              <a:rPr lang="it-IT" sz="1400" dirty="0">
                <a:effectLst/>
                <a:latin typeface="Calibri" panose="020F0502020204030204" pitchFamily="34" charset="0"/>
                <a:ea typeface="Calibri" panose="020F0502020204030204" pitchFamily="34" charset="0"/>
                <a:cs typeface="Times New Roman" panose="02020603050405020304" pitchFamily="18" charset="0"/>
              </a:rPr>
              <a:t>1-2 ore in presenza per lezione sul SII e sulla sostenibilità e presentazione progetto + gadget album e matite per ogni alunno</a:t>
            </a:r>
          </a:p>
          <a:p>
            <a:pPr marL="285750" indent="-285750" algn="just">
              <a:lnSpc>
                <a:spcPct val="107000"/>
              </a:lnSpc>
              <a:spcAft>
                <a:spcPts val="800"/>
              </a:spcAft>
              <a:buFont typeface="Arial" panose="020B0604020202020204" pitchFamily="34" charset="0"/>
              <a:buChar char="•"/>
            </a:pPr>
            <a:r>
              <a:rPr lang="it-IT" sz="1400" dirty="0">
                <a:effectLst/>
                <a:latin typeface="Calibri" panose="020F0502020204030204" pitchFamily="34" charset="0"/>
                <a:ea typeface="Calibri" panose="020F0502020204030204" pitchFamily="34" charset="0"/>
                <a:cs typeface="Times New Roman" panose="02020603050405020304" pitchFamily="18" charset="0"/>
              </a:rPr>
              <a:t>Attività compiuta in classe con gli insegnanti: realizzare disegno da presentare ad ADF per partecipare al contest</a:t>
            </a:r>
          </a:p>
          <a:p>
            <a:pPr marL="285750" indent="-285750" algn="just">
              <a:lnSpc>
                <a:spcPct val="107000"/>
              </a:lnSpc>
              <a:spcAft>
                <a:spcPts val="800"/>
              </a:spcAft>
              <a:buFont typeface="Arial" panose="020B0604020202020204" pitchFamily="34" charset="0"/>
              <a:buChar char="•"/>
            </a:pPr>
            <a:r>
              <a:rPr lang="it-IT" sz="1400" b="1" i="1" dirty="0">
                <a:latin typeface="Calibri" panose="020F0502020204030204" pitchFamily="34" charset="0"/>
                <a:ea typeface="Calibri" panose="020F0502020204030204" pitchFamily="34" charset="0"/>
                <a:cs typeface="Times New Roman" panose="02020603050405020304" pitchFamily="18" charset="0"/>
              </a:rPr>
              <a:t>Valutazione disegno e utilizzo per giornate e proclamazione vincitore con invito ad evento GM dedicato + Tour Museo Acqua e </a:t>
            </a:r>
            <a:r>
              <a:rPr lang="it-IT" sz="1400" b="1" i="1" dirty="0" err="1">
                <a:latin typeface="Calibri" panose="020F0502020204030204" pitchFamily="34" charset="0"/>
                <a:ea typeface="Calibri" panose="020F0502020204030204" pitchFamily="34" charset="0"/>
                <a:cs typeface="Times New Roman" panose="02020603050405020304" pitchFamily="18" charset="0"/>
              </a:rPr>
              <a:t>Ermicciolo</a:t>
            </a:r>
            <a:r>
              <a:rPr lang="it-IT" sz="1400" b="1" i="1" dirty="0">
                <a:latin typeface="Calibri" panose="020F0502020204030204" pitchFamily="34" charset="0"/>
                <a:ea typeface="Calibri" panose="020F0502020204030204" pitchFamily="34" charset="0"/>
                <a:cs typeface="Times New Roman" panose="02020603050405020304" pitchFamily="18" charset="0"/>
              </a:rPr>
              <a:t> o altro sito AdF  secondo GM dedicata + kit AdF per classe + attestato ad esempio di difensore dell’ambiente ai vincitori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400" u="sng" dirty="0">
                <a:effectLst/>
                <a:latin typeface="Calibri" panose="020F0502020204030204" pitchFamily="34" charset="0"/>
                <a:ea typeface="Calibri" panose="020F0502020204030204" pitchFamily="34" charset="0"/>
                <a:cs typeface="Times New Roman" panose="02020603050405020304" pitchFamily="18" charset="0"/>
              </a:rPr>
              <a:t>Strumenti e materiali da mettere a disposizione</a:t>
            </a:r>
            <a:r>
              <a:rPr lang="it-IT" sz="1400" dirty="0">
                <a:effectLst/>
                <a:latin typeface="Calibri" panose="020F0502020204030204" pitchFamily="34" charset="0"/>
                <a:ea typeface="Calibri" panose="020F0502020204030204" pitchFamily="34" charset="0"/>
                <a:cs typeface="Times New Roman" panose="02020603050405020304" pitchFamily="18" charset="0"/>
              </a:rPr>
              <a:t>: Slide AdF educational sul SII + Pillole sostenibilità + video emozionali</a:t>
            </a:r>
          </a:p>
        </p:txBody>
      </p:sp>
    </p:spTree>
    <p:extLst>
      <p:ext uri="{BB962C8B-B14F-4D97-AF65-F5344CB8AC3E}">
        <p14:creationId xmlns:p14="http://schemas.microsoft.com/office/powerpoint/2010/main" val="107231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sellaDiTesto 2"/>
          <p:cNvSpPr txBox="1"/>
          <p:nvPr/>
        </p:nvSpPr>
        <p:spPr>
          <a:xfrm>
            <a:off x="4611953" y="212940"/>
            <a:ext cx="5897365" cy="4339650"/>
          </a:xfrm>
          <a:prstGeom prst="rect">
            <a:avLst/>
          </a:prstGeom>
          <a:noFill/>
        </p:spPr>
        <p:txBody>
          <a:bodyPr wrap="square" rtlCol="0">
            <a:spAutoFit/>
          </a:bodyPr>
          <a:lstStyle/>
          <a:p>
            <a:pPr algn="ctr"/>
            <a:endParaRPr lang="it-IT" sz="2800" b="1" i="1" dirty="0">
              <a:solidFill>
                <a:srgbClr val="06446C"/>
              </a:solidFill>
              <a:latin typeface="Bookman Old Style" panose="02050604050505020204" pitchFamily="18" charset="0"/>
            </a:endParaRPr>
          </a:p>
          <a:p>
            <a:pPr algn="ctr"/>
            <a:endParaRPr lang="it-IT" sz="2800" b="1" i="1" dirty="0">
              <a:solidFill>
                <a:srgbClr val="06446C"/>
              </a:solidFill>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a:p>
            <a:pPr algn="ctr"/>
            <a:endParaRPr lang="it-IT" sz="4400" b="1" dirty="0">
              <a:latin typeface="Bookman Old Style" panose="02050604050505020204" pitchFamily="18" charset="0"/>
            </a:endParaRPr>
          </a:p>
        </p:txBody>
      </p:sp>
      <p:sp>
        <p:nvSpPr>
          <p:cNvPr id="6" name="CasellaDiTesto 5">
            <a:extLst>
              <a:ext uri="{FF2B5EF4-FFF2-40B4-BE49-F238E27FC236}">
                <a16:creationId xmlns:a16="http://schemas.microsoft.com/office/drawing/2014/main" xmlns="" id="{F49B0FE4-CC23-477C-B730-0F0A5C708098}"/>
              </a:ext>
            </a:extLst>
          </p:cNvPr>
          <p:cNvSpPr txBox="1"/>
          <p:nvPr/>
        </p:nvSpPr>
        <p:spPr>
          <a:xfrm>
            <a:off x="673509" y="748837"/>
            <a:ext cx="10844981" cy="5242141"/>
          </a:xfrm>
          <a:prstGeom prst="rect">
            <a:avLst/>
          </a:prstGeom>
          <a:noFill/>
        </p:spPr>
        <p:txBody>
          <a:bodyPr wrap="square">
            <a:spAutoFit/>
          </a:bodyPr>
          <a:lstStyle/>
          <a:p>
            <a:pPr algn="just">
              <a:lnSpc>
                <a:spcPct val="107000"/>
              </a:lnSpc>
              <a:spcAft>
                <a:spcPts val="800"/>
              </a:spcAft>
            </a:pPr>
            <a:r>
              <a:rPr lang="it-IT" sz="2400" b="1" dirty="0">
                <a:effectLst/>
                <a:latin typeface="Calibri" panose="020F0502020204030204" pitchFamily="34" charset="0"/>
                <a:ea typeface="Calibri" panose="020F0502020204030204" pitchFamily="34" charset="0"/>
                <a:cs typeface="Times New Roman" panose="02020603050405020304" pitchFamily="18" charset="0"/>
              </a:rPr>
              <a:t>Proposta n° 3 - La tua acqua - </a:t>
            </a:r>
            <a:r>
              <a:rPr lang="it-IT" sz="2400" b="1" dirty="0" err="1">
                <a:effectLst/>
                <a:latin typeface="Calibri" panose="020F0502020204030204" pitchFamily="34" charset="0"/>
                <a:ea typeface="Calibri" panose="020F0502020204030204" pitchFamily="34" charset="0"/>
                <a:cs typeface="Times New Roman" panose="02020603050405020304" pitchFamily="18" charset="0"/>
              </a:rPr>
              <a:t>Waidy</a:t>
            </a:r>
            <a:r>
              <a:rPr lang="it-IT" sz="2400" b="1" dirty="0">
                <a:effectLst/>
                <a:latin typeface="Calibri" panose="020F0502020204030204" pitchFamily="34" charset="0"/>
                <a:ea typeface="Calibri" panose="020F0502020204030204" pitchFamily="34" charset="0"/>
                <a:cs typeface="Times New Roman" panose="02020603050405020304" pitchFamily="18" charset="0"/>
              </a:rPr>
              <a:t> e le vie dell’acqua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400" u="sng" dirty="0">
                <a:effectLst/>
                <a:latin typeface="Calibri" panose="020F0502020204030204" pitchFamily="34" charset="0"/>
                <a:ea typeface="Calibri" panose="020F0502020204030204" pitchFamily="34" charset="0"/>
                <a:cs typeface="Times New Roman" panose="02020603050405020304" pitchFamily="18" charset="0"/>
              </a:rPr>
              <a:t>Destinatari</a:t>
            </a:r>
            <a:r>
              <a:rPr lang="it-IT" sz="1400" dirty="0">
                <a:effectLst/>
                <a:latin typeface="Calibri" panose="020F0502020204030204" pitchFamily="34" charset="0"/>
                <a:ea typeface="Calibri" panose="020F0502020204030204" pitchFamily="34" charset="0"/>
                <a:cs typeface="Times New Roman" panose="02020603050405020304" pitchFamily="18" charset="0"/>
              </a:rPr>
              <a:t>: Scuole primarie ( classi II, III, IV e V) e secondarie di primo grado (classi I e II) </a:t>
            </a:r>
          </a:p>
          <a:p>
            <a:pPr algn="just">
              <a:lnSpc>
                <a:spcPct val="107000"/>
              </a:lnSpc>
              <a:spcAft>
                <a:spcPts val="800"/>
              </a:spcAft>
            </a:pPr>
            <a:r>
              <a:rPr lang="it-IT" sz="1400" u="sng" dirty="0">
                <a:effectLst/>
                <a:latin typeface="Calibri" panose="020F0502020204030204" pitchFamily="34" charset="0"/>
                <a:ea typeface="Calibri" panose="020F0502020204030204" pitchFamily="34" charset="0"/>
                <a:cs typeface="Times New Roman" panose="02020603050405020304" pitchFamily="18" charset="0"/>
              </a:rPr>
              <a:t>Durata</a:t>
            </a:r>
            <a:r>
              <a:rPr lang="it-IT" sz="1400" dirty="0">
                <a:effectLst/>
                <a:latin typeface="Calibri" panose="020F0502020204030204" pitchFamily="34" charset="0"/>
                <a:ea typeface="Calibri" panose="020F0502020204030204" pitchFamily="34" charset="0"/>
                <a:cs typeface="Times New Roman" panose="02020603050405020304" pitchFamily="18" charset="0"/>
              </a:rPr>
              <a:t>: 1-2 ore in presenza per rappresentare il SII e l’importanza della risorsa idrica</a:t>
            </a:r>
          </a:p>
          <a:p>
            <a:pPr algn="just">
              <a:lnSpc>
                <a:spcPct val="107000"/>
              </a:lnSpc>
              <a:spcAft>
                <a:spcPts val="800"/>
              </a:spcAft>
            </a:pPr>
            <a:r>
              <a:rPr lang="it-IT" sz="1400" u="sng" dirty="0">
                <a:effectLst/>
                <a:latin typeface="Calibri" panose="020F0502020204030204" pitchFamily="34" charset="0"/>
                <a:ea typeface="Calibri" panose="020F0502020204030204" pitchFamily="34" charset="0"/>
                <a:cs typeface="Times New Roman" panose="02020603050405020304" pitchFamily="18" charset="0"/>
              </a:rPr>
              <a:t>Tematica</a:t>
            </a:r>
            <a:r>
              <a:rPr lang="it-IT" sz="1400" dirty="0">
                <a:effectLst/>
                <a:latin typeface="Calibri" panose="020F0502020204030204" pitchFamily="34" charset="0"/>
                <a:ea typeface="Calibri" panose="020F0502020204030204" pitchFamily="34" charset="0"/>
                <a:cs typeface="Times New Roman" panose="02020603050405020304" pitchFamily="18" charset="0"/>
              </a:rPr>
              <a:t>: La sostenibilità nel Servizio Idrico Integrato, l’importanza della risorsa, il suo utilizzo, vivere l’acqua attraverso la visita alle sorgenti o lungo le vie dell’acqua. La finalità è l’aumento della conoscenza in merito al ciclo idrico e alle attività del Gestore anche legate alla sostenibilità.</a:t>
            </a:r>
          </a:p>
          <a:p>
            <a:pPr algn="just">
              <a:lnSpc>
                <a:spcPct val="107000"/>
              </a:lnSpc>
              <a:spcAft>
                <a:spcPts val="800"/>
              </a:spcAft>
            </a:pPr>
            <a:r>
              <a:rPr lang="it-IT" sz="1400" u="sng" dirty="0">
                <a:effectLst/>
                <a:latin typeface="Calibri" panose="020F0502020204030204" pitchFamily="34" charset="0"/>
                <a:ea typeface="Calibri" panose="020F0502020204030204" pitchFamily="34" charset="0"/>
                <a:cs typeface="Times New Roman" panose="02020603050405020304" pitchFamily="18" charset="0"/>
              </a:rPr>
              <a:t>Articolazione delle attività</a:t>
            </a: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Arial" panose="020B0604020202020204" pitchFamily="34" charset="0"/>
              <a:buChar char="•"/>
            </a:pPr>
            <a:r>
              <a:rPr lang="it-IT" sz="1400" dirty="0">
                <a:effectLst/>
                <a:latin typeface="Calibri" panose="020F0502020204030204" pitchFamily="34" charset="0"/>
                <a:ea typeface="Calibri" panose="020F0502020204030204" pitchFamily="34" charset="0"/>
                <a:cs typeface="Times New Roman" panose="02020603050405020304" pitchFamily="18" charset="0"/>
              </a:rPr>
              <a:t>1-2 ore in presenza per rappresentare il SII + gadget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waidy</a:t>
            </a:r>
            <a:r>
              <a:rPr lang="it-IT" sz="1400" dirty="0">
                <a:effectLst/>
                <a:latin typeface="Calibri" panose="020F0502020204030204" pitchFamily="34" charset="0"/>
                <a:ea typeface="Calibri" panose="020F0502020204030204" pitchFamily="34" charset="0"/>
                <a:cs typeface="Times New Roman" panose="02020603050405020304" pitchFamily="18" charset="0"/>
              </a:rPr>
              <a:t> / cappellino AdF</a:t>
            </a:r>
          </a:p>
          <a:p>
            <a:pPr marL="285750" indent="-285750" algn="just">
              <a:lnSpc>
                <a:spcPct val="107000"/>
              </a:lnSpc>
              <a:spcAft>
                <a:spcPts val="800"/>
              </a:spcAft>
              <a:buFont typeface="Arial" panose="020B0604020202020204" pitchFamily="34" charset="0"/>
              <a:buChar char="•"/>
            </a:pPr>
            <a:r>
              <a:rPr lang="it-IT" sz="1400" dirty="0">
                <a:effectLst/>
                <a:latin typeface="Calibri" panose="020F0502020204030204" pitchFamily="34" charset="0"/>
                <a:ea typeface="Calibri" panose="020F0502020204030204" pitchFamily="34" charset="0"/>
                <a:cs typeface="Times New Roman" panose="02020603050405020304" pitchFamily="18" charset="0"/>
              </a:rPr>
              <a:t>Utilizzo App per far conoscere gli ambienti e i luoghi dove l’acqua del Gestore è presente, monitoraggio del consumo individuale acqua.</a:t>
            </a:r>
          </a:p>
          <a:p>
            <a:pPr marL="285750" indent="-285750" algn="just">
              <a:lnSpc>
                <a:spcPct val="107000"/>
              </a:lnSpc>
              <a:spcAft>
                <a:spcPts val="800"/>
              </a:spcAft>
              <a:buFont typeface="Arial" panose="020B0604020202020204" pitchFamily="34" charset="0"/>
              <a:buChar char="•"/>
            </a:pPr>
            <a:r>
              <a:rPr lang="it-IT" sz="1400" dirty="0">
                <a:latin typeface="Calibri" panose="020F0502020204030204" pitchFamily="34" charset="0"/>
                <a:ea typeface="Calibri" panose="020F0502020204030204" pitchFamily="34" charset="0"/>
                <a:cs typeface="Times New Roman" panose="02020603050405020304" pitchFamily="18" charset="0"/>
              </a:rPr>
              <a:t>Contest per realizzazione di un disegno che AdF potrà utilizzare per campagna sull’acqua e/o competizione tra classi per il consumo di acqua rintracciabile tramite </a:t>
            </a:r>
            <a:r>
              <a:rPr lang="it-IT" sz="1400" dirty="0" err="1">
                <a:latin typeface="Calibri" panose="020F0502020204030204" pitchFamily="34" charset="0"/>
                <a:ea typeface="Calibri" panose="020F0502020204030204" pitchFamily="34" charset="0"/>
                <a:cs typeface="Times New Roman" panose="02020603050405020304" pitchFamily="18" charset="0"/>
              </a:rPr>
              <a:t>waidy</a:t>
            </a:r>
            <a:r>
              <a:rPr lang="it-IT" sz="1400" dirty="0">
                <a:latin typeface="Calibri" panose="020F0502020204030204" pitchFamily="34" charset="0"/>
                <a:ea typeface="Calibri" panose="020F0502020204030204" pitchFamily="34" charset="0"/>
                <a:cs typeface="Times New Roman" panose="02020603050405020304" pitchFamily="18" charset="0"/>
              </a:rPr>
              <a:t> (si presume che i più piccoli non abbiano lo </a:t>
            </a:r>
            <a:r>
              <a:rPr lang="it-IT" sz="1400" dirty="0" err="1">
                <a:latin typeface="Calibri" panose="020F0502020204030204" pitchFamily="34" charset="0"/>
                <a:ea typeface="Calibri" panose="020F0502020204030204" pitchFamily="34" charset="0"/>
                <a:cs typeface="Times New Roman" panose="02020603050405020304" pitchFamily="18" charset="0"/>
              </a:rPr>
              <a:t>smartphone</a:t>
            </a:r>
            <a:r>
              <a:rPr lang="it-IT" sz="1400" dirty="0">
                <a:latin typeface="Calibri" panose="020F0502020204030204" pitchFamily="34" charset="0"/>
                <a:ea typeface="Calibri" panose="020F0502020204030204" pitchFamily="34" charset="0"/>
                <a:cs typeface="Times New Roman" panose="02020603050405020304" pitchFamily="18" charset="0"/>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400" u="sng" dirty="0">
                <a:latin typeface="Calibri" panose="020F0502020204030204" pitchFamily="34" charset="0"/>
                <a:ea typeface="Calibri" panose="020F0502020204030204" pitchFamily="34" charset="0"/>
                <a:cs typeface="Times New Roman" panose="02020603050405020304" pitchFamily="18" charset="0"/>
              </a:rPr>
              <a:t>Progetto abbinato</a:t>
            </a:r>
            <a:r>
              <a:rPr lang="it-IT" sz="1400" dirty="0">
                <a:latin typeface="Calibri" panose="020F0502020204030204" pitchFamily="34" charset="0"/>
                <a:ea typeface="Calibri" panose="020F0502020204030204" pitchFamily="34" charset="0"/>
                <a:cs typeface="Times New Roman" panose="02020603050405020304" pitchFamily="18" charset="0"/>
              </a:rPr>
              <a:t>: Contest: realizzazione di un disegno che AdF potrà successivamente utilizzare per le campagne sull’uso della risorsa idrica e no alla plastica</a:t>
            </a:r>
          </a:p>
          <a:p>
            <a:pPr algn="just">
              <a:lnSpc>
                <a:spcPct val="107000"/>
              </a:lnSpc>
              <a:spcAft>
                <a:spcPts val="800"/>
              </a:spcAft>
            </a:pPr>
            <a:r>
              <a:rPr lang="it-IT" sz="1400" b="1" dirty="0" err="1">
                <a:effectLst/>
                <a:latin typeface="Calibri" panose="020F0502020204030204" pitchFamily="34" charset="0"/>
                <a:ea typeface="Calibri" panose="020F0502020204030204" pitchFamily="34" charset="0"/>
                <a:cs typeface="Times New Roman" panose="02020603050405020304" pitchFamily="18" charset="0"/>
              </a:rPr>
              <a:t>Premialità</a:t>
            </a:r>
            <a:r>
              <a:rPr lang="it-IT" sz="1400" b="1" dirty="0">
                <a:effectLst/>
                <a:latin typeface="Calibri" panose="020F0502020204030204" pitchFamily="34" charset="0"/>
                <a:ea typeface="Calibri" panose="020F0502020204030204" pitchFamily="34" charset="0"/>
                <a:cs typeface="Times New Roman" panose="02020603050405020304" pitchFamily="18" charset="0"/>
              </a:rPr>
              <a:t> – le classi vincitrici saranno portare in tour su un sentiero delle vie dell’acqua con visita ad una sorgente.</a:t>
            </a:r>
          </a:p>
          <a:p>
            <a:pPr algn="just">
              <a:lnSpc>
                <a:spcPct val="107000"/>
              </a:lnSpc>
              <a:spcAft>
                <a:spcPts val="800"/>
              </a:spcAft>
            </a:pPr>
            <a:r>
              <a:rPr lang="it-IT" sz="1400" u="sng" dirty="0">
                <a:effectLst/>
                <a:latin typeface="Calibri" panose="020F0502020204030204" pitchFamily="34" charset="0"/>
                <a:ea typeface="Calibri" panose="020F0502020204030204" pitchFamily="34" charset="0"/>
                <a:cs typeface="Times New Roman" panose="02020603050405020304" pitchFamily="18" charset="0"/>
              </a:rPr>
              <a:t>Strumenti e materiali da mettere a disposizione</a:t>
            </a:r>
            <a:r>
              <a:rPr lang="it-IT" sz="1400" dirty="0">
                <a:effectLst/>
                <a:latin typeface="Calibri" panose="020F0502020204030204" pitchFamily="34" charset="0"/>
                <a:ea typeface="Calibri" panose="020F0502020204030204" pitchFamily="34" charset="0"/>
                <a:cs typeface="Times New Roman" panose="02020603050405020304" pitchFamily="18" charset="0"/>
              </a:rPr>
              <a:t>: Slide AdF educational sul SII + Pillole sostenibilità + video emozionali +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Waidy</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757042"/>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10405</TotalTime>
  <Words>185</Words>
  <Application>Microsoft Office PowerPoint</Application>
  <PresentationFormat>Widescreen</PresentationFormat>
  <Paragraphs>69</Paragraphs>
  <Slides>5</Slides>
  <Notes>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5</vt:i4>
      </vt:variant>
    </vt:vector>
  </HeadingPairs>
  <TitlesOfParts>
    <vt:vector size="13" baseType="lpstr">
      <vt:lpstr>Arial</vt:lpstr>
      <vt:lpstr>Bookman Old Style</vt:lpstr>
      <vt:lpstr>Calibri</vt:lpstr>
      <vt:lpstr>Calibri Light</vt:lpstr>
      <vt:lpstr>Gill Sans</vt:lpstr>
      <vt:lpstr>Gill Sans MT</vt:lpstr>
      <vt:lpstr>Times New Roman</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isa perrone</dc:creator>
  <cp:lastModifiedBy>Bidolli Luca</cp:lastModifiedBy>
  <cp:revision>805</cp:revision>
  <cp:lastPrinted>2019-02-22T17:15:40Z</cp:lastPrinted>
  <dcterms:created xsi:type="dcterms:W3CDTF">2017-04-11T14:23:47Z</dcterms:created>
  <dcterms:modified xsi:type="dcterms:W3CDTF">2021-11-29T10:41:05Z</dcterms:modified>
</cp:coreProperties>
</file>