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A253D1-9288-405A-95AB-5222121B11E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1D6043-1DF6-4170-A19C-3703F5994DAC}">
      <dgm:prSet/>
      <dgm:spPr/>
      <dgm:t>
        <a:bodyPr/>
        <a:lstStyle/>
        <a:p>
          <a:r>
            <a:rPr lang="en-US"/>
            <a:t>Punteggio TOSCANA – 202,9</a:t>
          </a:r>
          <a:br>
            <a:rPr lang="en-US"/>
          </a:br>
          <a:r>
            <a:rPr lang="en-US"/>
            <a:t>Punteggio ITALIA – 203,3</a:t>
          </a:r>
        </a:p>
      </dgm:t>
    </dgm:pt>
    <dgm:pt modelId="{69B4392B-6C9C-4A36-82A0-2FE387542A1D}" type="parTrans" cxnId="{0B6A17E5-E9F8-476B-8268-D324A10187F1}">
      <dgm:prSet/>
      <dgm:spPr/>
      <dgm:t>
        <a:bodyPr/>
        <a:lstStyle/>
        <a:p>
          <a:endParaRPr lang="en-US"/>
        </a:p>
      </dgm:t>
    </dgm:pt>
    <dgm:pt modelId="{3AAE021B-4CE4-424D-A1BB-6BF47D45FBCE}" type="sibTrans" cxnId="{0B6A17E5-E9F8-476B-8268-D324A10187F1}">
      <dgm:prSet/>
      <dgm:spPr/>
      <dgm:t>
        <a:bodyPr/>
        <a:lstStyle/>
        <a:p>
          <a:endParaRPr lang="en-US"/>
        </a:p>
      </dgm:t>
    </dgm:pt>
    <dgm:pt modelId="{E9508B2C-EAA1-4DBF-A460-3F197EF6E6FD}">
      <dgm:prSet/>
      <dgm:spPr/>
      <dgm:t>
        <a:bodyPr/>
        <a:lstStyle/>
        <a:p>
          <a:r>
            <a:rPr lang="en-US" dirty="0"/>
            <a:t>Il </a:t>
          </a:r>
          <a:r>
            <a:rPr lang="en-US" dirty="0" err="1"/>
            <a:t>risultato</a:t>
          </a:r>
          <a:r>
            <a:rPr lang="en-US" dirty="0"/>
            <a:t> </a:t>
          </a:r>
          <a:r>
            <a:rPr lang="en-US" dirty="0" err="1"/>
            <a:t>ottenuto</a:t>
          </a:r>
          <a:r>
            <a:rPr lang="en-US" dirty="0"/>
            <a:t> </a:t>
          </a:r>
          <a:r>
            <a:rPr lang="en-US" dirty="0" err="1"/>
            <a:t>dall’IC</a:t>
          </a:r>
          <a:r>
            <a:rPr lang="en-US" dirty="0"/>
            <a:t> </a:t>
          </a:r>
          <a:r>
            <a:rPr lang="en-US" dirty="0" err="1"/>
            <a:t>Civitella</a:t>
          </a:r>
          <a:r>
            <a:rPr lang="en-US" dirty="0"/>
            <a:t> </a:t>
          </a:r>
          <a:r>
            <a:rPr lang="en-US" dirty="0" err="1"/>
            <a:t>Paganico</a:t>
          </a:r>
          <a:r>
            <a:rPr lang="en-US" dirty="0"/>
            <a:t> è </a:t>
          </a:r>
          <a:r>
            <a:rPr lang="en-US" dirty="0" err="1"/>
            <a:t>stato</a:t>
          </a:r>
          <a:r>
            <a:rPr lang="en-US" dirty="0"/>
            <a:t> </a:t>
          </a:r>
          <a:r>
            <a:rPr lang="en-US" b="1" dirty="0"/>
            <a:t>203,3</a:t>
          </a:r>
          <a:r>
            <a:rPr lang="en-US" dirty="0"/>
            <a:t> </a:t>
          </a:r>
          <a:r>
            <a:rPr lang="en-US" dirty="0" err="1"/>
            <a:t>ovvero</a:t>
          </a:r>
          <a:r>
            <a:rPr lang="en-US" dirty="0"/>
            <a:t> in </a:t>
          </a:r>
          <a:r>
            <a:rPr lang="en-US" dirty="0" err="1"/>
            <a:t>linea</a:t>
          </a:r>
          <a:r>
            <a:rPr lang="en-US" dirty="0"/>
            <a:t> rispetto al </a:t>
          </a:r>
          <a:r>
            <a:rPr lang="en-US" dirty="0" err="1"/>
            <a:t>punteggio</a:t>
          </a:r>
          <a:r>
            <a:rPr lang="en-US" dirty="0"/>
            <a:t> </a:t>
          </a:r>
          <a:r>
            <a:rPr lang="en-US" dirty="0" err="1"/>
            <a:t>della</a:t>
          </a:r>
          <a:r>
            <a:rPr lang="en-US" dirty="0"/>
            <a:t> </a:t>
          </a:r>
          <a:r>
            <a:rPr lang="en-US" dirty="0" err="1"/>
            <a:t>Regione</a:t>
          </a:r>
          <a:r>
            <a:rPr lang="en-US" dirty="0"/>
            <a:t> Toscana e a </a:t>
          </a:r>
          <a:r>
            <a:rPr lang="en-US" dirty="0" err="1"/>
            <a:t>quello</a:t>
          </a:r>
          <a:r>
            <a:rPr lang="en-US" dirty="0"/>
            <a:t> </a:t>
          </a:r>
          <a:r>
            <a:rPr lang="en-US" dirty="0" err="1"/>
            <a:t>nazionale</a:t>
          </a:r>
          <a:r>
            <a:rPr lang="en-US" dirty="0"/>
            <a:t>.</a:t>
          </a:r>
        </a:p>
        <a:p>
          <a:r>
            <a:rPr lang="en-US" dirty="0"/>
            <a:t>Ma in una </a:t>
          </a:r>
          <a:r>
            <a:rPr lang="en-US" dirty="0" err="1"/>
            <a:t>delle</a:t>
          </a:r>
          <a:r>
            <a:rPr lang="en-US" dirty="0"/>
            <a:t> </a:t>
          </a:r>
          <a:r>
            <a:rPr lang="en-US" dirty="0" err="1"/>
            <a:t>sezioni</a:t>
          </a:r>
          <a:r>
            <a:rPr lang="en-US" dirty="0"/>
            <a:t> è </a:t>
          </a:r>
          <a:r>
            <a:rPr lang="en-US" dirty="0" err="1"/>
            <a:t>stato</a:t>
          </a:r>
          <a:r>
            <a:rPr lang="en-US" dirty="0"/>
            <a:t> </a:t>
          </a:r>
          <a:r>
            <a:rPr lang="en-US" dirty="0" err="1"/>
            <a:t>raggiunto</a:t>
          </a:r>
          <a:r>
            <a:rPr lang="en-US" dirty="0"/>
            <a:t> il </a:t>
          </a:r>
          <a:r>
            <a:rPr lang="en-US" dirty="0" err="1"/>
            <a:t>punteggio</a:t>
          </a:r>
          <a:r>
            <a:rPr lang="en-US" dirty="0"/>
            <a:t> di 222,5</a:t>
          </a:r>
        </a:p>
      </dgm:t>
    </dgm:pt>
    <dgm:pt modelId="{BBAA9BD2-D59B-4404-A23B-43E77E3EE236}" type="parTrans" cxnId="{AC82218E-D790-4710-A622-6B34123CEBAF}">
      <dgm:prSet/>
      <dgm:spPr/>
      <dgm:t>
        <a:bodyPr/>
        <a:lstStyle/>
        <a:p>
          <a:endParaRPr lang="en-US"/>
        </a:p>
      </dgm:t>
    </dgm:pt>
    <dgm:pt modelId="{299D6900-8A22-4DED-923A-0A511C274103}" type="sibTrans" cxnId="{AC82218E-D790-4710-A622-6B34123CEBAF}">
      <dgm:prSet/>
      <dgm:spPr/>
      <dgm:t>
        <a:bodyPr/>
        <a:lstStyle/>
        <a:p>
          <a:endParaRPr lang="en-US"/>
        </a:p>
      </dgm:t>
    </dgm:pt>
    <dgm:pt modelId="{3AF93A88-B6C9-4267-BC38-64946016B6E3}" type="pres">
      <dgm:prSet presAssocID="{AEA253D1-9288-405A-95AB-5222121B11E3}" presName="linear" presStyleCnt="0">
        <dgm:presLayoutVars>
          <dgm:animLvl val="lvl"/>
          <dgm:resizeHandles val="exact"/>
        </dgm:presLayoutVars>
      </dgm:prSet>
      <dgm:spPr/>
    </dgm:pt>
    <dgm:pt modelId="{ACA4C4A5-E25F-4C3C-B3D9-17AF96A577A9}" type="pres">
      <dgm:prSet presAssocID="{421D6043-1DF6-4170-A19C-3703F5994DA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48912CE-D3C4-4575-899D-5A93019FB677}" type="pres">
      <dgm:prSet presAssocID="{3AAE021B-4CE4-424D-A1BB-6BF47D45FBCE}" presName="spacer" presStyleCnt="0"/>
      <dgm:spPr/>
    </dgm:pt>
    <dgm:pt modelId="{939E97AB-53ED-4BBA-BCCE-4AD6B90F948C}" type="pres">
      <dgm:prSet presAssocID="{E9508B2C-EAA1-4DBF-A460-3F197EF6E6F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DECA304-5111-4D74-AD42-A7F28A4D5625}" type="presOf" srcId="{421D6043-1DF6-4170-A19C-3703F5994DAC}" destId="{ACA4C4A5-E25F-4C3C-B3D9-17AF96A577A9}" srcOrd="0" destOrd="0" presId="urn:microsoft.com/office/officeart/2005/8/layout/vList2"/>
    <dgm:cxn modelId="{C191D25B-CBC9-4185-BB85-BAA3DE4BEBA5}" type="presOf" srcId="{E9508B2C-EAA1-4DBF-A460-3F197EF6E6FD}" destId="{939E97AB-53ED-4BBA-BCCE-4AD6B90F948C}" srcOrd="0" destOrd="0" presId="urn:microsoft.com/office/officeart/2005/8/layout/vList2"/>
    <dgm:cxn modelId="{CC390449-D3C8-4F88-B375-DC2C79297747}" type="presOf" srcId="{AEA253D1-9288-405A-95AB-5222121B11E3}" destId="{3AF93A88-B6C9-4267-BC38-64946016B6E3}" srcOrd="0" destOrd="0" presId="urn:microsoft.com/office/officeart/2005/8/layout/vList2"/>
    <dgm:cxn modelId="{AC82218E-D790-4710-A622-6B34123CEBAF}" srcId="{AEA253D1-9288-405A-95AB-5222121B11E3}" destId="{E9508B2C-EAA1-4DBF-A460-3F197EF6E6FD}" srcOrd="1" destOrd="0" parTransId="{BBAA9BD2-D59B-4404-A23B-43E77E3EE236}" sibTransId="{299D6900-8A22-4DED-923A-0A511C274103}"/>
    <dgm:cxn modelId="{0B6A17E5-E9F8-476B-8268-D324A10187F1}" srcId="{AEA253D1-9288-405A-95AB-5222121B11E3}" destId="{421D6043-1DF6-4170-A19C-3703F5994DAC}" srcOrd="0" destOrd="0" parTransId="{69B4392B-6C9C-4A36-82A0-2FE387542A1D}" sibTransId="{3AAE021B-4CE4-424D-A1BB-6BF47D45FBCE}"/>
    <dgm:cxn modelId="{7F955EF4-C1BC-4261-AC93-8E8808C57ECA}" type="presParOf" srcId="{3AF93A88-B6C9-4267-BC38-64946016B6E3}" destId="{ACA4C4A5-E25F-4C3C-B3D9-17AF96A577A9}" srcOrd="0" destOrd="0" presId="urn:microsoft.com/office/officeart/2005/8/layout/vList2"/>
    <dgm:cxn modelId="{F951CAD4-E31B-45A3-B6AC-C6E1EF081B5D}" type="presParOf" srcId="{3AF93A88-B6C9-4267-BC38-64946016B6E3}" destId="{848912CE-D3C4-4575-899D-5A93019FB677}" srcOrd="1" destOrd="0" presId="urn:microsoft.com/office/officeart/2005/8/layout/vList2"/>
    <dgm:cxn modelId="{519A6C87-77F6-4289-AD30-8D921FC2C48B}" type="presParOf" srcId="{3AF93A88-B6C9-4267-BC38-64946016B6E3}" destId="{939E97AB-53ED-4BBA-BCCE-4AD6B90F948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A253D1-9288-405A-95AB-5222121B11E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1D6043-1DF6-4170-A19C-3703F5994DAC}">
      <dgm:prSet/>
      <dgm:spPr/>
      <dgm:t>
        <a:bodyPr/>
        <a:lstStyle/>
        <a:p>
          <a:r>
            <a:rPr lang="en-US" dirty="0" err="1"/>
            <a:t>Punteggio</a:t>
          </a:r>
          <a:r>
            <a:rPr lang="en-US" dirty="0"/>
            <a:t> TOSCANA – 202,1</a:t>
          </a:r>
          <a:br>
            <a:rPr lang="en-US" dirty="0"/>
          </a:br>
          <a:r>
            <a:rPr lang="en-US" dirty="0" err="1"/>
            <a:t>Punteggio</a:t>
          </a:r>
          <a:r>
            <a:rPr lang="en-US" dirty="0"/>
            <a:t> ITALIA – 201,7</a:t>
          </a:r>
        </a:p>
      </dgm:t>
    </dgm:pt>
    <dgm:pt modelId="{69B4392B-6C9C-4A36-82A0-2FE387542A1D}" type="parTrans" cxnId="{0B6A17E5-E9F8-476B-8268-D324A10187F1}">
      <dgm:prSet/>
      <dgm:spPr/>
      <dgm:t>
        <a:bodyPr/>
        <a:lstStyle/>
        <a:p>
          <a:endParaRPr lang="en-US"/>
        </a:p>
      </dgm:t>
    </dgm:pt>
    <dgm:pt modelId="{3AAE021B-4CE4-424D-A1BB-6BF47D45FBCE}" type="sibTrans" cxnId="{0B6A17E5-E9F8-476B-8268-D324A10187F1}">
      <dgm:prSet/>
      <dgm:spPr/>
      <dgm:t>
        <a:bodyPr/>
        <a:lstStyle/>
        <a:p>
          <a:endParaRPr lang="en-US"/>
        </a:p>
      </dgm:t>
    </dgm:pt>
    <dgm:pt modelId="{E9508B2C-EAA1-4DBF-A460-3F197EF6E6FD}">
      <dgm:prSet/>
      <dgm:spPr/>
      <dgm:t>
        <a:bodyPr/>
        <a:lstStyle/>
        <a:p>
          <a:r>
            <a:rPr lang="en-US" dirty="0"/>
            <a:t>Il </a:t>
          </a:r>
          <a:r>
            <a:rPr lang="en-US" dirty="0" err="1"/>
            <a:t>risultato</a:t>
          </a:r>
          <a:r>
            <a:rPr lang="en-US" dirty="0"/>
            <a:t> </a:t>
          </a:r>
          <a:r>
            <a:rPr lang="en-US" dirty="0" err="1"/>
            <a:t>ottenuto</a:t>
          </a:r>
          <a:r>
            <a:rPr lang="en-US" dirty="0"/>
            <a:t> </a:t>
          </a:r>
          <a:r>
            <a:rPr lang="en-US" dirty="0" err="1"/>
            <a:t>dall’IC</a:t>
          </a:r>
          <a:r>
            <a:rPr lang="en-US" dirty="0"/>
            <a:t> </a:t>
          </a:r>
          <a:r>
            <a:rPr lang="en-US" dirty="0" err="1"/>
            <a:t>Civitella</a:t>
          </a:r>
          <a:r>
            <a:rPr lang="en-US" dirty="0"/>
            <a:t> </a:t>
          </a:r>
          <a:r>
            <a:rPr lang="en-US" dirty="0" err="1"/>
            <a:t>Paganico</a:t>
          </a:r>
          <a:r>
            <a:rPr lang="en-US" dirty="0"/>
            <a:t> è </a:t>
          </a:r>
          <a:r>
            <a:rPr lang="en-US" dirty="0" err="1"/>
            <a:t>stato</a:t>
          </a:r>
          <a:r>
            <a:rPr lang="en-US" dirty="0"/>
            <a:t> </a:t>
          </a:r>
          <a:r>
            <a:rPr lang="en-US" b="1" dirty="0"/>
            <a:t>197,7</a:t>
          </a:r>
          <a:r>
            <a:rPr lang="en-US" dirty="0"/>
            <a:t> </a:t>
          </a:r>
          <a:r>
            <a:rPr lang="en-US" dirty="0" err="1"/>
            <a:t>ovvero</a:t>
          </a:r>
          <a:r>
            <a:rPr lang="en-US" dirty="0"/>
            <a:t> “</a:t>
          </a:r>
          <a:r>
            <a:rPr lang="en-US" dirty="0" err="1"/>
            <a:t>significativamente</a:t>
          </a:r>
          <a:r>
            <a:rPr lang="en-US" dirty="0"/>
            <a:t> </a:t>
          </a:r>
          <a:r>
            <a:rPr lang="en-US" dirty="0" err="1"/>
            <a:t>inferiore</a:t>
          </a:r>
          <a:r>
            <a:rPr lang="en-US" dirty="0"/>
            <a:t>” rispetto al </a:t>
          </a:r>
          <a:r>
            <a:rPr lang="en-US" dirty="0" err="1"/>
            <a:t>punteggio</a:t>
          </a:r>
          <a:r>
            <a:rPr lang="en-US" dirty="0"/>
            <a:t> </a:t>
          </a:r>
          <a:r>
            <a:rPr lang="en-US" dirty="0" err="1"/>
            <a:t>della</a:t>
          </a:r>
          <a:r>
            <a:rPr lang="en-US" dirty="0"/>
            <a:t> </a:t>
          </a:r>
          <a:r>
            <a:rPr lang="en-US" dirty="0" err="1"/>
            <a:t>Regione</a:t>
          </a:r>
          <a:r>
            <a:rPr lang="en-US" dirty="0"/>
            <a:t> Toscana e a </a:t>
          </a:r>
          <a:r>
            <a:rPr lang="en-US" dirty="0" err="1"/>
            <a:t>quello</a:t>
          </a:r>
          <a:r>
            <a:rPr lang="en-US" dirty="0"/>
            <a:t> </a:t>
          </a:r>
          <a:r>
            <a:rPr lang="en-US" dirty="0" err="1"/>
            <a:t>nazionale</a:t>
          </a:r>
          <a:r>
            <a:rPr lang="en-US" dirty="0"/>
            <a:t>. </a:t>
          </a:r>
          <a:br>
            <a:rPr lang="en-US" dirty="0"/>
          </a:br>
          <a:r>
            <a:rPr lang="en-US" dirty="0"/>
            <a:t>Ma in una </a:t>
          </a:r>
          <a:r>
            <a:rPr lang="en-US" dirty="0" err="1"/>
            <a:t>delle</a:t>
          </a:r>
          <a:r>
            <a:rPr lang="en-US" dirty="0"/>
            <a:t> </a:t>
          </a:r>
          <a:r>
            <a:rPr lang="en-US" dirty="0" err="1"/>
            <a:t>sezioni</a:t>
          </a:r>
          <a:r>
            <a:rPr lang="en-US" dirty="0"/>
            <a:t> è </a:t>
          </a:r>
          <a:r>
            <a:rPr lang="en-US" dirty="0" err="1"/>
            <a:t>stato</a:t>
          </a:r>
          <a:r>
            <a:rPr lang="en-US" dirty="0"/>
            <a:t> </a:t>
          </a:r>
          <a:r>
            <a:rPr lang="en-US" dirty="0" err="1"/>
            <a:t>raggiunto</a:t>
          </a:r>
          <a:r>
            <a:rPr lang="en-US" dirty="0"/>
            <a:t> il </a:t>
          </a:r>
          <a:r>
            <a:rPr lang="en-US" dirty="0" err="1"/>
            <a:t>punteggio</a:t>
          </a:r>
          <a:r>
            <a:rPr lang="en-US" dirty="0"/>
            <a:t> di 219,0</a:t>
          </a:r>
        </a:p>
      </dgm:t>
    </dgm:pt>
    <dgm:pt modelId="{BBAA9BD2-D59B-4404-A23B-43E77E3EE236}" type="parTrans" cxnId="{AC82218E-D790-4710-A622-6B34123CEBAF}">
      <dgm:prSet/>
      <dgm:spPr/>
      <dgm:t>
        <a:bodyPr/>
        <a:lstStyle/>
        <a:p>
          <a:endParaRPr lang="en-US"/>
        </a:p>
      </dgm:t>
    </dgm:pt>
    <dgm:pt modelId="{299D6900-8A22-4DED-923A-0A511C274103}" type="sibTrans" cxnId="{AC82218E-D790-4710-A622-6B34123CEBAF}">
      <dgm:prSet/>
      <dgm:spPr/>
      <dgm:t>
        <a:bodyPr/>
        <a:lstStyle/>
        <a:p>
          <a:endParaRPr lang="en-US"/>
        </a:p>
      </dgm:t>
    </dgm:pt>
    <dgm:pt modelId="{3AF93A88-B6C9-4267-BC38-64946016B6E3}" type="pres">
      <dgm:prSet presAssocID="{AEA253D1-9288-405A-95AB-5222121B11E3}" presName="linear" presStyleCnt="0">
        <dgm:presLayoutVars>
          <dgm:animLvl val="lvl"/>
          <dgm:resizeHandles val="exact"/>
        </dgm:presLayoutVars>
      </dgm:prSet>
      <dgm:spPr/>
    </dgm:pt>
    <dgm:pt modelId="{ACA4C4A5-E25F-4C3C-B3D9-17AF96A577A9}" type="pres">
      <dgm:prSet presAssocID="{421D6043-1DF6-4170-A19C-3703F5994DA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48912CE-D3C4-4575-899D-5A93019FB677}" type="pres">
      <dgm:prSet presAssocID="{3AAE021B-4CE4-424D-A1BB-6BF47D45FBCE}" presName="spacer" presStyleCnt="0"/>
      <dgm:spPr/>
    </dgm:pt>
    <dgm:pt modelId="{939E97AB-53ED-4BBA-BCCE-4AD6B90F948C}" type="pres">
      <dgm:prSet presAssocID="{E9508B2C-EAA1-4DBF-A460-3F197EF6E6F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DECA304-5111-4D74-AD42-A7F28A4D5625}" type="presOf" srcId="{421D6043-1DF6-4170-A19C-3703F5994DAC}" destId="{ACA4C4A5-E25F-4C3C-B3D9-17AF96A577A9}" srcOrd="0" destOrd="0" presId="urn:microsoft.com/office/officeart/2005/8/layout/vList2"/>
    <dgm:cxn modelId="{C191D25B-CBC9-4185-BB85-BAA3DE4BEBA5}" type="presOf" srcId="{E9508B2C-EAA1-4DBF-A460-3F197EF6E6FD}" destId="{939E97AB-53ED-4BBA-BCCE-4AD6B90F948C}" srcOrd="0" destOrd="0" presId="urn:microsoft.com/office/officeart/2005/8/layout/vList2"/>
    <dgm:cxn modelId="{CC390449-D3C8-4F88-B375-DC2C79297747}" type="presOf" srcId="{AEA253D1-9288-405A-95AB-5222121B11E3}" destId="{3AF93A88-B6C9-4267-BC38-64946016B6E3}" srcOrd="0" destOrd="0" presId="urn:microsoft.com/office/officeart/2005/8/layout/vList2"/>
    <dgm:cxn modelId="{AC82218E-D790-4710-A622-6B34123CEBAF}" srcId="{AEA253D1-9288-405A-95AB-5222121B11E3}" destId="{E9508B2C-EAA1-4DBF-A460-3F197EF6E6FD}" srcOrd="1" destOrd="0" parTransId="{BBAA9BD2-D59B-4404-A23B-43E77E3EE236}" sibTransId="{299D6900-8A22-4DED-923A-0A511C274103}"/>
    <dgm:cxn modelId="{0B6A17E5-E9F8-476B-8268-D324A10187F1}" srcId="{AEA253D1-9288-405A-95AB-5222121B11E3}" destId="{421D6043-1DF6-4170-A19C-3703F5994DAC}" srcOrd="0" destOrd="0" parTransId="{69B4392B-6C9C-4A36-82A0-2FE387542A1D}" sibTransId="{3AAE021B-4CE4-424D-A1BB-6BF47D45FBCE}"/>
    <dgm:cxn modelId="{7F955EF4-C1BC-4261-AC93-8E8808C57ECA}" type="presParOf" srcId="{3AF93A88-B6C9-4267-BC38-64946016B6E3}" destId="{ACA4C4A5-E25F-4C3C-B3D9-17AF96A577A9}" srcOrd="0" destOrd="0" presId="urn:microsoft.com/office/officeart/2005/8/layout/vList2"/>
    <dgm:cxn modelId="{F951CAD4-E31B-45A3-B6AC-C6E1EF081B5D}" type="presParOf" srcId="{3AF93A88-B6C9-4267-BC38-64946016B6E3}" destId="{848912CE-D3C4-4575-899D-5A93019FB677}" srcOrd="1" destOrd="0" presId="urn:microsoft.com/office/officeart/2005/8/layout/vList2"/>
    <dgm:cxn modelId="{519A6C87-77F6-4289-AD30-8D921FC2C48B}" type="presParOf" srcId="{3AF93A88-B6C9-4267-BC38-64946016B6E3}" destId="{939E97AB-53ED-4BBA-BCCE-4AD6B90F948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4C4A5-E25F-4C3C-B3D9-17AF96A577A9}">
      <dsp:nvSpPr>
        <dsp:cNvPr id="0" name=""/>
        <dsp:cNvSpPr/>
      </dsp:nvSpPr>
      <dsp:spPr>
        <a:xfrm>
          <a:off x="0" y="383037"/>
          <a:ext cx="4561664" cy="203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Punteggio TOSCANA – 202,9</a:t>
          </a:r>
          <a:br>
            <a:rPr lang="en-US" sz="1900" kern="1200"/>
          </a:br>
          <a:r>
            <a:rPr lang="en-US" sz="1900" kern="1200"/>
            <a:t>Punteggio ITALIA – 203,3</a:t>
          </a:r>
        </a:p>
      </dsp:txBody>
      <dsp:txXfrm>
        <a:off x="99158" y="482195"/>
        <a:ext cx="4363348" cy="1832950"/>
      </dsp:txXfrm>
    </dsp:sp>
    <dsp:sp modelId="{939E97AB-53ED-4BBA-BCCE-4AD6B90F948C}">
      <dsp:nvSpPr>
        <dsp:cNvPr id="0" name=""/>
        <dsp:cNvSpPr/>
      </dsp:nvSpPr>
      <dsp:spPr>
        <a:xfrm>
          <a:off x="0" y="2469024"/>
          <a:ext cx="4561664" cy="203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Il </a:t>
          </a:r>
          <a:r>
            <a:rPr lang="en-US" sz="1900" kern="1200" dirty="0" err="1"/>
            <a:t>risultato</a:t>
          </a:r>
          <a:r>
            <a:rPr lang="en-US" sz="1900" kern="1200" dirty="0"/>
            <a:t> </a:t>
          </a:r>
          <a:r>
            <a:rPr lang="en-US" sz="1900" kern="1200" dirty="0" err="1"/>
            <a:t>ottenuto</a:t>
          </a:r>
          <a:r>
            <a:rPr lang="en-US" sz="1900" kern="1200" dirty="0"/>
            <a:t> </a:t>
          </a:r>
          <a:r>
            <a:rPr lang="en-US" sz="1900" kern="1200" dirty="0" err="1"/>
            <a:t>dall’IC</a:t>
          </a:r>
          <a:r>
            <a:rPr lang="en-US" sz="1900" kern="1200" dirty="0"/>
            <a:t> </a:t>
          </a:r>
          <a:r>
            <a:rPr lang="en-US" sz="1900" kern="1200" dirty="0" err="1"/>
            <a:t>Civitella</a:t>
          </a:r>
          <a:r>
            <a:rPr lang="en-US" sz="1900" kern="1200" dirty="0"/>
            <a:t> </a:t>
          </a:r>
          <a:r>
            <a:rPr lang="en-US" sz="1900" kern="1200" dirty="0" err="1"/>
            <a:t>Paganico</a:t>
          </a:r>
          <a:r>
            <a:rPr lang="en-US" sz="1900" kern="1200" dirty="0"/>
            <a:t> è </a:t>
          </a:r>
          <a:r>
            <a:rPr lang="en-US" sz="1900" kern="1200" dirty="0" err="1"/>
            <a:t>stato</a:t>
          </a:r>
          <a:r>
            <a:rPr lang="en-US" sz="1900" kern="1200" dirty="0"/>
            <a:t> </a:t>
          </a:r>
          <a:r>
            <a:rPr lang="en-US" sz="1900" b="1" kern="1200" dirty="0"/>
            <a:t>203,3</a:t>
          </a:r>
          <a:r>
            <a:rPr lang="en-US" sz="1900" kern="1200" dirty="0"/>
            <a:t> </a:t>
          </a:r>
          <a:r>
            <a:rPr lang="en-US" sz="1900" kern="1200" dirty="0" err="1"/>
            <a:t>ovvero</a:t>
          </a:r>
          <a:r>
            <a:rPr lang="en-US" sz="1900" kern="1200" dirty="0"/>
            <a:t> in </a:t>
          </a:r>
          <a:r>
            <a:rPr lang="en-US" sz="1900" kern="1200" dirty="0" err="1"/>
            <a:t>linea</a:t>
          </a:r>
          <a:r>
            <a:rPr lang="en-US" sz="1900" kern="1200" dirty="0"/>
            <a:t> rispetto al </a:t>
          </a:r>
          <a:r>
            <a:rPr lang="en-US" sz="1900" kern="1200" dirty="0" err="1"/>
            <a:t>punteggio</a:t>
          </a:r>
          <a:r>
            <a:rPr lang="en-US" sz="1900" kern="1200" dirty="0"/>
            <a:t> </a:t>
          </a:r>
          <a:r>
            <a:rPr lang="en-US" sz="1900" kern="1200" dirty="0" err="1"/>
            <a:t>della</a:t>
          </a:r>
          <a:r>
            <a:rPr lang="en-US" sz="1900" kern="1200" dirty="0"/>
            <a:t> </a:t>
          </a:r>
          <a:r>
            <a:rPr lang="en-US" sz="1900" kern="1200" dirty="0" err="1"/>
            <a:t>Regione</a:t>
          </a:r>
          <a:r>
            <a:rPr lang="en-US" sz="1900" kern="1200" dirty="0"/>
            <a:t> Toscana e a </a:t>
          </a:r>
          <a:r>
            <a:rPr lang="en-US" sz="1900" kern="1200" dirty="0" err="1"/>
            <a:t>quello</a:t>
          </a:r>
          <a:r>
            <a:rPr lang="en-US" sz="1900" kern="1200" dirty="0"/>
            <a:t> </a:t>
          </a:r>
          <a:r>
            <a:rPr lang="en-US" sz="1900" kern="1200" dirty="0" err="1"/>
            <a:t>nazionale</a:t>
          </a:r>
          <a:r>
            <a:rPr lang="en-US" sz="1900" kern="1200" dirty="0"/>
            <a:t>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 in una </a:t>
          </a:r>
          <a:r>
            <a:rPr lang="en-US" sz="1900" kern="1200" dirty="0" err="1"/>
            <a:t>delle</a:t>
          </a:r>
          <a:r>
            <a:rPr lang="en-US" sz="1900" kern="1200" dirty="0"/>
            <a:t> </a:t>
          </a:r>
          <a:r>
            <a:rPr lang="en-US" sz="1900" kern="1200" dirty="0" err="1"/>
            <a:t>sezioni</a:t>
          </a:r>
          <a:r>
            <a:rPr lang="en-US" sz="1900" kern="1200" dirty="0"/>
            <a:t> è </a:t>
          </a:r>
          <a:r>
            <a:rPr lang="en-US" sz="1900" kern="1200" dirty="0" err="1"/>
            <a:t>stato</a:t>
          </a:r>
          <a:r>
            <a:rPr lang="en-US" sz="1900" kern="1200" dirty="0"/>
            <a:t> </a:t>
          </a:r>
          <a:r>
            <a:rPr lang="en-US" sz="1900" kern="1200" dirty="0" err="1"/>
            <a:t>raggiunto</a:t>
          </a:r>
          <a:r>
            <a:rPr lang="en-US" sz="1900" kern="1200" dirty="0"/>
            <a:t> il </a:t>
          </a:r>
          <a:r>
            <a:rPr lang="en-US" sz="1900" kern="1200" dirty="0" err="1"/>
            <a:t>punteggio</a:t>
          </a:r>
          <a:r>
            <a:rPr lang="en-US" sz="1900" kern="1200" dirty="0"/>
            <a:t> di 222,5</a:t>
          </a:r>
        </a:p>
      </dsp:txBody>
      <dsp:txXfrm>
        <a:off x="99158" y="2568182"/>
        <a:ext cx="4363348" cy="1832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4C4A5-E25F-4C3C-B3D9-17AF96A577A9}">
      <dsp:nvSpPr>
        <dsp:cNvPr id="0" name=""/>
        <dsp:cNvSpPr/>
      </dsp:nvSpPr>
      <dsp:spPr>
        <a:xfrm>
          <a:off x="0" y="75788"/>
          <a:ext cx="4561664" cy="2337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Punteggio</a:t>
          </a:r>
          <a:r>
            <a:rPr lang="en-US" sz="2000" kern="1200" dirty="0"/>
            <a:t> TOSCANA – 202,1</a:t>
          </a:r>
          <a:br>
            <a:rPr lang="en-US" sz="2000" kern="1200" dirty="0"/>
          </a:br>
          <a:r>
            <a:rPr lang="en-US" sz="2000" kern="1200" dirty="0" err="1"/>
            <a:t>Punteggio</a:t>
          </a:r>
          <a:r>
            <a:rPr lang="en-US" sz="2000" kern="1200" dirty="0"/>
            <a:t> ITALIA – 201,7</a:t>
          </a:r>
        </a:p>
      </dsp:txBody>
      <dsp:txXfrm>
        <a:off x="114087" y="189875"/>
        <a:ext cx="4333490" cy="2108901"/>
      </dsp:txXfrm>
    </dsp:sp>
    <dsp:sp modelId="{939E97AB-53ED-4BBA-BCCE-4AD6B90F948C}">
      <dsp:nvSpPr>
        <dsp:cNvPr id="0" name=""/>
        <dsp:cNvSpPr/>
      </dsp:nvSpPr>
      <dsp:spPr>
        <a:xfrm>
          <a:off x="0" y="2470464"/>
          <a:ext cx="4561664" cy="2337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Il </a:t>
          </a:r>
          <a:r>
            <a:rPr lang="en-US" sz="2000" kern="1200" dirty="0" err="1"/>
            <a:t>risultato</a:t>
          </a:r>
          <a:r>
            <a:rPr lang="en-US" sz="2000" kern="1200" dirty="0"/>
            <a:t> </a:t>
          </a:r>
          <a:r>
            <a:rPr lang="en-US" sz="2000" kern="1200" dirty="0" err="1"/>
            <a:t>ottenuto</a:t>
          </a:r>
          <a:r>
            <a:rPr lang="en-US" sz="2000" kern="1200" dirty="0"/>
            <a:t> </a:t>
          </a:r>
          <a:r>
            <a:rPr lang="en-US" sz="2000" kern="1200" dirty="0" err="1"/>
            <a:t>dall’IC</a:t>
          </a:r>
          <a:r>
            <a:rPr lang="en-US" sz="2000" kern="1200" dirty="0"/>
            <a:t> </a:t>
          </a:r>
          <a:r>
            <a:rPr lang="en-US" sz="2000" kern="1200" dirty="0" err="1"/>
            <a:t>Civitella</a:t>
          </a:r>
          <a:r>
            <a:rPr lang="en-US" sz="2000" kern="1200" dirty="0"/>
            <a:t> </a:t>
          </a:r>
          <a:r>
            <a:rPr lang="en-US" sz="2000" kern="1200" dirty="0" err="1"/>
            <a:t>Paganico</a:t>
          </a:r>
          <a:r>
            <a:rPr lang="en-US" sz="2000" kern="1200" dirty="0"/>
            <a:t> è </a:t>
          </a:r>
          <a:r>
            <a:rPr lang="en-US" sz="2000" kern="1200" dirty="0" err="1"/>
            <a:t>stato</a:t>
          </a:r>
          <a:r>
            <a:rPr lang="en-US" sz="2000" kern="1200" dirty="0"/>
            <a:t> </a:t>
          </a:r>
          <a:r>
            <a:rPr lang="en-US" sz="2000" b="1" kern="1200" dirty="0"/>
            <a:t>197,7</a:t>
          </a:r>
          <a:r>
            <a:rPr lang="en-US" sz="2000" kern="1200" dirty="0"/>
            <a:t> </a:t>
          </a:r>
          <a:r>
            <a:rPr lang="en-US" sz="2000" kern="1200" dirty="0" err="1"/>
            <a:t>ovvero</a:t>
          </a:r>
          <a:r>
            <a:rPr lang="en-US" sz="2000" kern="1200" dirty="0"/>
            <a:t> “</a:t>
          </a:r>
          <a:r>
            <a:rPr lang="en-US" sz="2000" kern="1200" dirty="0" err="1"/>
            <a:t>significativamente</a:t>
          </a:r>
          <a:r>
            <a:rPr lang="en-US" sz="2000" kern="1200" dirty="0"/>
            <a:t> </a:t>
          </a:r>
          <a:r>
            <a:rPr lang="en-US" sz="2000" kern="1200" dirty="0" err="1"/>
            <a:t>inferiore</a:t>
          </a:r>
          <a:r>
            <a:rPr lang="en-US" sz="2000" kern="1200" dirty="0"/>
            <a:t>” rispetto al </a:t>
          </a:r>
          <a:r>
            <a:rPr lang="en-US" sz="2000" kern="1200" dirty="0" err="1"/>
            <a:t>punteggio</a:t>
          </a:r>
          <a:r>
            <a:rPr lang="en-US" sz="2000" kern="1200" dirty="0"/>
            <a:t> </a:t>
          </a:r>
          <a:r>
            <a:rPr lang="en-US" sz="2000" kern="1200" dirty="0" err="1"/>
            <a:t>della</a:t>
          </a:r>
          <a:r>
            <a:rPr lang="en-US" sz="2000" kern="1200" dirty="0"/>
            <a:t> </a:t>
          </a:r>
          <a:r>
            <a:rPr lang="en-US" sz="2000" kern="1200" dirty="0" err="1"/>
            <a:t>Regione</a:t>
          </a:r>
          <a:r>
            <a:rPr lang="en-US" sz="2000" kern="1200" dirty="0"/>
            <a:t> Toscana e a </a:t>
          </a:r>
          <a:r>
            <a:rPr lang="en-US" sz="2000" kern="1200" dirty="0" err="1"/>
            <a:t>quello</a:t>
          </a:r>
          <a:r>
            <a:rPr lang="en-US" sz="2000" kern="1200" dirty="0"/>
            <a:t> </a:t>
          </a:r>
          <a:r>
            <a:rPr lang="en-US" sz="2000" kern="1200" dirty="0" err="1"/>
            <a:t>nazionale</a:t>
          </a:r>
          <a:r>
            <a:rPr lang="en-US" sz="2000" kern="1200" dirty="0"/>
            <a:t>. </a:t>
          </a:r>
          <a:br>
            <a:rPr lang="en-US" sz="2000" kern="1200" dirty="0"/>
          </a:br>
          <a:r>
            <a:rPr lang="en-US" sz="2000" kern="1200" dirty="0"/>
            <a:t>Ma in una </a:t>
          </a:r>
          <a:r>
            <a:rPr lang="en-US" sz="2000" kern="1200" dirty="0" err="1"/>
            <a:t>delle</a:t>
          </a:r>
          <a:r>
            <a:rPr lang="en-US" sz="2000" kern="1200" dirty="0"/>
            <a:t> </a:t>
          </a:r>
          <a:r>
            <a:rPr lang="en-US" sz="2000" kern="1200" dirty="0" err="1"/>
            <a:t>sezioni</a:t>
          </a:r>
          <a:r>
            <a:rPr lang="en-US" sz="2000" kern="1200" dirty="0"/>
            <a:t> è </a:t>
          </a:r>
          <a:r>
            <a:rPr lang="en-US" sz="2000" kern="1200" dirty="0" err="1"/>
            <a:t>stato</a:t>
          </a:r>
          <a:r>
            <a:rPr lang="en-US" sz="2000" kern="1200" dirty="0"/>
            <a:t> </a:t>
          </a:r>
          <a:r>
            <a:rPr lang="en-US" sz="2000" kern="1200" dirty="0" err="1"/>
            <a:t>raggiunto</a:t>
          </a:r>
          <a:r>
            <a:rPr lang="en-US" sz="2000" kern="1200" dirty="0"/>
            <a:t> il </a:t>
          </a:r>
          <a:r>
            <a:rPr lang="en-US" sz="2000" kern="1200" dirty="0" err="1"/>
            <a:t>punteggio</a:t>
          </a:r>
          <a:r>
            <a:rPr lang="en-US" sz="2000" kern="1200" dirty="0"/>
            <a:t> di 219,0</a:t>
          </a:r>
        </a:p>
      </dsp:txBody>
      <dsp:txXfrm>
        <a:off x="114087" y="2584551"/>
        <a:ext cx="4333490" cy="2108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9/19/2021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0263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07872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0981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9/19/2021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1692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4041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3791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3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10723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2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37523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5623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9/19/2021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37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F38AD1C-F688-406E-9A08-69FF20249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885557"/>
            <a:ext cx="4114800" cy="2215152"/>
          </a:xfrm>
        </p:spPr>
        <p:txBody>
          <a:bodyPr>
            <a:normAutofit/>
          </a:bodyPr>
          <a:lstStyle/>
          <a:p>
            <a:r>
              <a:rPr lang="it-IT" dirty="0"/>
              <a:t>I risultati delle prove INVALSI 2021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2C46C8-3667-4FC9-B6EE-E14D72ED0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4114800" cy="2215152"/>
          </a:xfrm>
        </p:spPr>
        <p:txBody>
          <a:bodyPr>
            <a:normAutofit/>
          </a:bodyPr>
          <a:lstStyle/>
          <a:p>
            <a:r>
              <a:rPr lang="it-IT"/>
              <a:t>Istituto Comprensivo </a:t>
            </a:r>
            <a:br>
              <a:rPr lang="it-IT"/>
            </a:br>
            <a:r>
              <a:rPr lang="it-IT"/>
              <a:t>Civitella Paganico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52C2BA4-3BBE-4D22-A0D9-8D2A7B8F1C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5918708"/>
            <a:ext cx="4187283" cy="93929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AFFCC43-333F-496A-A999-60105391B5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1" r="1448" b="2"/>
          <a:stretch/>
        </p:blipFill>
        <p:spPr>
          <a:xfrm>
            <a:off x="5334000" y="10"/>
            <a:ext cx="6858000" cy="6855654"/>
          </a:xfrm>
          <a:prstGeom prst="rect">
            <a:avLst/>
          </a:prstGeom>
        </p:spPr>
      </p:pic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2AA7049-B18D-49D6-AD7D-DBB9E19F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713190" y="-534982"/>
            <a:ext cx="943826" cy="2013794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850DB66-16D1-4953-A6E3-FCA3DC5F2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35690" y="328232"/>
            <a:ext cx="886142" cy="693398"/>
            <a:chOff x="10948005" y="3379098"/>
            <a:chExt cx="868640" cy="679702"/>
          </a:xfrm>
          <a:solidFill>
            <a:schemeClr val="accent6"/>
          </a:solidFill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698AB2F-1D17-4249-81CB-9A41D46B8E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5301961-8687-4ADB-8043-4065F470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45" name="Graphic 15">
              <a:extLst>
                <a:ext uri="{FF2B5EF4-FFF2-40B4-BE49-F238E27FC236}">
                  <a16:creationId xmlns:a16="http://schemas.microsoft.com/office/drawing/2014/main" id="{9DC20816-893A-4201-AA91-22F71E46F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Graphic 15">
              <a:extLst>
                <a:ext uri="{FF2B5EF4-FFF2-40B4-BE49-F238E27FC236}">
                  <a16:creationId xmlns:a16="http://schemas.microsoft.com/office/drawing/2014/main" id="{866D1F4E-BA21-44F3-A97A-E979C5FE7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35EADCB-1DB5-4B69-892B-14567F5280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" name="Graphic 78">
            <a:extLst>
              <a:ext uri="{FF2B5EF4-FFF2-40B4-BE49-F238E27FC236}">
                <a16:creationId xmlns:a16="http://schemas.microsoft.com/office/drawing/2014/main" id="{06B4C967-D337-479B-87CA-7587B7FCF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352" y="326766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50" name="Graphic 78">
              <a:extLst>
                <a:ext uri="{FF2B5EF4-FFF2-40B4-BE49-F238E27FC236}">
                  <a16:creationId xmlns:a16="http://schemas.microsoft.com/office/drawing/2014/main" id="{6EF1A9DB-7052-4254-8534-9AAED6F6B6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aphic 78">
              <a:extLst>
                <a:ext uri="{FF2B5EF4-FFF2-40B4-BE49-F238E27FC236}">
                  <a16:creationId xmlns:a16="http://schemas.microsoft.com/office/drawing/2014/main" id="{55D44775-F9E3-4142-8CDB-277AEF2F38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52" name="Graphic 78">
                <a:extLst>
                  <a:ext uri="{FF2B5EF4-FFF2-40B4-BE49-F238E27FC236}">
                    <a16:creationId xmlns:a16="http://schemas.microsoft.com/office/drawing/2014/main" id="{93BB9C83-6DC3-450C-BFAD-0CB5EAD294F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Graphic 78">
                <a:extLst>
                  <a:ext uri="{FF2B5EF4-FFF2-40B4-BE49-F238E27FC236}">
                    <a16:creationId xmlns:a16="http://schemas.microsoft.com/office/drawing/2014/main" id="{4E01AF91-A65B-4AE1-96C9-4168BD8F90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Graphic 78">
                <a:extLst>
                  <a:ext uri="{FF2B5EF4-FFF2-40B4-BE49-F238E27FC236}">
                    <a16:creationId xmlns:a16="http://schemas.microsoft.com/office/drawing/2014/main" id="{0AD45C08-DFB9-441F-A901-BCB9B03058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Graphic 78">
                <a:extLst>
                  <a:ext uri="{FF2B5EF4-FFF2-40B4-BE49-F238E27FC236}">
                    <a16:creationId xmlns:a16="http://schemas.microsoft.com/office/drawing/2014/main" id="{E05BEC0E-4EE4-42C4-BF0B-15F9AC5181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4463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435959F4-53DA-47FF-BC24-1E5B75C69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7CF83E8-F6F0-41E3-B580-7412A04D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6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59226104-0061-4319-8237-9C001BF8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71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2310569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2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74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142D98E1-37D2-4470-BF74-845E897954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D991798-704B-4429-B0BA-89DD3ED89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9" y="1524000"/>
            <a:ext cx="3191121" cy="43599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300" dirty="0"/>
              <a:t>SCUOLA SECONDARIA </a:t>
            </a:r>
            <a:r>
              <a:rPr lang="en-US" sz="3300" dirty="0" err="1"/>
              <a:t>Classe</a:t>
            </a:r>
            <a:r>
              <a:rPr lang="en-US" sz="3300" dirty="0"/>
              <a:t> III Inglese </a:t>
            </a:r>
            <a:r>
              <a:rPr lang="en-US" sz="3300" dirty="0" err="1"/>
              <a:t>lettura</a:t>
            </a:r>
            <a:endParaRPr lang="en-US" sz="3300" dirty="0"/>
          </a:p>
        </p:txBody>
      </p:sp>
      <p:grpSp>
        <p:nvGrpSpPr>
          <p:cNvPr id="81" name="Graphic 78">
            <a:extLst>
              <a:ext uri="{FF2B5EF4-FFF2-40B4-BE49-F238E27FC236}">
                <a16:creationId xmlns:a16="http://schemas.microsoft.com/office/drawing/2014/main" id="{C5035748-E666-464D-B95F-ED81463468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32770" y="1617538"/>
            <a:ext cx="804137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2" name="Graphic 78">
              <a:extLst>
                <a:ext uri="{FF2B5EF4-FFF2-40B4-BE49-F238E27FC236}">
                  <a16:creationId xmlns:a16="http://schemas.microsoft.com/office/drawing/2014/main" id="{4D85EFE8-5037-4E99-8D29-64B5CE9D2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aphic 78">
              <a:extLst>
                <a:ext uri="{FF2B5EF4-FFF2-40B4-BE49-F238E27FC236}">
                  <a16:creationId xmlns:a16="http://schemas.microsoft.com/office/drawing/2014/main" id="{9FD653C8-CB16-40C0-BA61-6FA0587D7A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84" name="Graphic 78">
                <a:extLst>
                  <a:ext uri="{FF2B5EF4-FFF2-40B4-BE49-F238E27FC236}">
                    <a16:creationId xmlns:a16="http://schemas.microsoft.com/office/drawing/2014/main" id="{ABA973BF-958C-4267-A9F2-CEA64D2849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Graphic 78">
                <a:extLst>
                  <a:ext uri="{FF2B5EF4-FFF2-40B4-BE49-F238E27FC236}">
                    <a16:creationId xmlns:a16="http://schemas.microsoft.com/office/drawing/2014/main" id="{B0DAD6C4-EBF1-4DBF-928B-3F52E02440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Graphic 78">
                <a:extLst>
                  <a:ext uri="{FF2B5EF4-FFF2-40B4-BE49-F238E27FC236}">
                    <a16:creationId xmlns:a16="http://schemas.microsoft.com/office/drawing/2014/main" id="{B2BD6CA6-C90E-4CC3-B99B-93CE2622E7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Graphic 78">
                <a:extLst>
                  <a:ext uri="{FF2B5EF4-FFF2-40B4-BE49-F238E27FC236}">
                    <a16:creationId xmlns:a16="http://schemas.microsoft.com/office/drawing/2014/main" id="{8E83D65E-8C50-430E-8331-F293349EF6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89" name="Segnaposto contenuto 3">
            <a:extLst>
              <a:ext uri="{FF2B5EF4-FFF2-40B4-BE49-F238E27FC236}">
                <a16:creationId xmlns:a16="http://schemas.microsoft.com/office/drawing/2014/main" id="{4800A15E-F782-4A55-A581-48C18F2A242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60035510"/>
              </p:ext>
            </p:extLst>
          </p:nvPr>
        </p:nvGraphicFramePr>
        <p:xfrm>
          <a:off x="3817856" y="557313"/>
          <a:ext cx="4561664" cy="4883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A929CB02-C1C3-402A-8072-167BF53FD6F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2" r="2048"/>
          <a:stretch/>
        </p:blipFill>
        <p:spPr>
          <a:xfrm>
            <a:off x="8664519" y="1373657"/>
            <a:ext cx="2944774" cy="298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618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435959F4-53DA-47FF-BC24-1E5B75C69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7CF83E8-F6F0-41E3-B580-7412A04D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6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59226104-0061-4319-8237-9C001BF8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71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2310569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2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74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142D98E1-37D2-4470-BF74-845E897954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D991798-704B-4429-B0BA-89DD3ED89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9" y="1524000"/>
            <a:ext cx="3191121" cy="43599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300" dirty="0"/>
              <a:t>SCUOLA SECONDARIA </a:t>
            </a:r>
            <a:r>
              <a:rPr lang="en-US" sz="3300" dirty="0" err="1"/>
              <a:t>Classe</a:t>
            </a:r>
            <a:r>
              <a:rPr lang="en-US" sz="3300" dirty="0"/>
              <a:t> III Inglese </a:t>
            </a:r>
            <a:r>
              <a:rPr lang="en-US" sz="3300" dirty="0" err="1"/>
              <a:t>ascolto</a:t>
            </a:r>
            <a:endParaRPr lang="en-US" sz="3300" dirty="0"/>
          </a:p>
        </p:txBody>
      </p:sp>
      <p:grpSp>
        <p:nvGrpSpPr>
          <p:cNvPr id="81" name="Graphic 78">
            <a:extLst>
              <a:ext uri="{FF2B5EF4-FFF2-40B4-BE49-F238E27FC236}">
                <a16:creationId xmlns:a16="http://schemas.microsoft.com/office/drawing/2014/main" id="{C5035748-E666-464D-B95F-ED81463468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32770" y="1617538"/>
            <a:ext cx="804137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2" name="Graphic 78">
              <a:extLst>
                <a:ext uri="{FF2B5EF4-FFF2-40B4-BE49-F238E27FC236}">
                  <a16:creationId xmlns:a16="http://schemas.microsoft.com/office/drawing/2014/main" id="{4D85EFE8-5037-4E99-8D29-64B5CE9D2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aphic 78">
              <a:extLst>
                <a:ext uri="{FF2B5EF4-FFF2-40B4-BE49-F238E27FC236}">
                  <a16:creationId xmlns:a16="http://schemas.microsoft.com/office/drawing/2014/main" id="{9FD653C8-CB16-40C0-BA61-6FA0587D7A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84" name="Graphic 78">
                <a:extLst>
                  <a:ext uri="{FF2B5EF4-FFF2-40B4-BE49-F238E27FC236}">
                    <a16:creationId xmlns:a16="http://schemas.microsoft.com/office/drawing/2014/main" id="{ABA973BF-958C-4267-A9F2-CEA64D2849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Graphic 78">
                <a:extLst>
                  <a:ext uri="{FF2B5EF4-FFF2-40B4-BE49-F238E27FC236}">
                    <a16:creationId xmlns:a16="http://schemas.microsoft.com/office/drawing/2014/main" id="{B0DAD6C4-EBF1-4DBF-928B-3F52E02440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Graphic 78">
                <a:extLst>
                  <a:ext uri="{FF2B5EF4-FFF2-40B4-BE49-F238E27FC236}">
                    <a16:creationId xmlns:a16="http://schemas.microsoft.com/office/drawing/2014/main" id="{B2BD6CA6-C90E-4CC3-B99B-93CE2622E7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Graphic 78">
                <a:extLst>
                  <a:ext uri="{FF2B5EF4-FFF2-40B4-BE49-F238E27FC236}">
                    <a16:creationId xmlns:a16="http://schemas.microsoft.com/office/drawing/2014/main" id="{8E83D65E-8C50-430E-8331-F293349EF6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89" name="Segnaposto contenuto 3">
            <a:extLst>
              <a:ext uri="{FF2B5EF4-FFF2-40B4-BE49-F238E27FC236}">
                <a16:creationId xmlns:a16="http://schemas.microsoft.com/office/drawing/2014/main" id="{4800A15E-F782-4A55-A581-48C18F2A242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03996855"/>
              </p:ext>
            </p:extLst>
          </p:nvPr>
        </p:nvGraphicFramePr>
        <p:xfrm>
          <a:off x="3817856" y="557313"/>
          <a:ext cx="4561664" cy="4883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A929CB02-C1C3-402A-8072-167BF53FD6F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2" r="2048"/>
          <a:stretch/>
        </p:blipFill>
        <p:spPr>
          <a:xfrm>
            <a:off x="8664519" y="1373657"/>
            <a:ext cx="2944774" cy="298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10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35959F4-53DA-47FF-BC24-1E5B75C69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7CF83E8-F6F0-41E3-B580-7412A04D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7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9226104-0061-4319-8237-9C001BF8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4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2310569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25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27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F9C493A-9F03-49B4-B3FB-19CE5AC11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D991798-704B-4429-B0BA-89DD3ED89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4950173" cy="145509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SCUOLA PRIMARIA </a:t>
            </a:r>
            <a:r>
              <a:rPr lang="en-US" dirty="0" err="1"/>
              <a:t>Classe</a:t>
            </a:r>
            <a:r>
              <a:rPr lang="en-US" dirty="0"/>
              <a:t> II - </a:t>
            </a:r>
            <a:r>
              <a:rPr lang="en-US" dirty="0" err="1"/>
              <a:t>Italiano</a:t>
            </a:r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0A46C7D-C1BB-49B8-8D37-39742820E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2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6" name="Graphic 78">
            <a:extLst>
              <a:ext uri="{FF2B5EF4-FFF2-40B4-BE49-F238E27FC236}">
                <a16:creationId xmlns:a16="http://schemas.microsoft.com/office/drawing/2014/main" id="{61BBAB6F-65E6-4E2B-B363-6AB27C84E0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717" y="2585111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37" name="Graphic 78">
              <a:extLst>
                <a:ext uri="{FF2B5EF4-FFF2-40B4-BE49-F238E27FC236}">
                  <a16:creationId xmlns:a16="http://schemas.microsoft.com/office/drawing/2014/main" id="{6DA3BBB2-E620-4C13-98C9-FE1EF7D2ED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aphic 78">
              <a:extLst>
                <a:ext uri="{FF2B5EF4-FFF2-40B4-BE49-F238E27FC236}">
                  <a16:creationId xmlns:a16="http://schemas.microsoft.com/office/drawing/2014/main" id="{ADC9AB5D-88A1-4FA9-B467-E8EF8FFE5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39" name="Graphic 78">
                <a:extLst>
                  <a:ext uri="{FF2B5EF4-FFF2-40B4-BE49-F238E27FC236}">
                    <a16:creationId xmlns:a16="http://schemas.microsoft.com/office/drawing/2014/main" id="{0867B8E5-4535-4743-8235-6612FEA410C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Graphic 78">
                <a:extLst>
                  <a:ext uri="{FF2B5EF4-FFF2-40B4-BE49-F238E27FC236}">
                    <a16:creationId xmlns:a16="http://schemas.microsoft.com/office/drawing/2014/main" id="{BE48FEA7-5915-4751-8090-63F3094324A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Graphic 78">
                <a:extLst>
                  <a:ext uri="{FF2B5EF4-FFF2-40B4-BE49-F238E27FC236}">
                    <a16:creationId xmlns:a16="http://schemas.microsoft.com/office/drawing/2014/main" id="{32B378CE-44FD-4120-B9ED-7828D4EE9A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Graphic 78">
                <a:extLst>
                  <a:ext uri="{FF2B5EF4-FFF2-40B4-BE49-F238E27FC236}">
                    <a16:creationId xmlns:a16="http://schemas.microsoft.com/office/drawing/2014/main" id="{40FA43D3-D34B-4BC7-80D0-F3E75A222AC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D08F08A-3580-4840-A6E7-4AD49084A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5717" y="2796427"/>
            <a:ext cx="4950173" cy="327450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/>
              <a:t>Punteggio TOSCANA – 53,5</a:t>
            </a:r>
            <a:br>
              <a:rPr lang="en-US"/>
            </a:br>
            <a:r>
              <a:rPr lang="en-US"/>
              <a:t>Punteggio ITALIA – 54,2</a:t>
            </a:r>
          </a:p>
          <a:p>
            <a:pPr>
              <a:lnSpc>
                <a:spcPct val="100000"/>
              </a:lnSpc>
            </a:pPr>
            <a:r>
              <a:rPr lang="en-US"/>
              <a:t>Il risultato ottenuto dall’IC Civitella Paganico è stato 54,2, ovvero superiore al punteggio della Regione Toscana ed in linea con il punteggio nazionale.</a:t>
            </a:r>
          </a:p>
          <a:p>
            <a:pPr>
              <a:lnSpc>
                <a:spcPct val="100000"/>
              </a:lnSpc>
            </a:pPr>
            <a:r>
              <a:rPr lang="en-US"/>
              <a:t>Tuttavia occorre sottolineare che in alcuni plessi il risultato è stato ben più alto (57,2 – 57,9 – 72,5)</a:t>
            </a: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A929CB02-C1C3-402A-8072-167BF53FD6F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2" r="2048"/>
          <a:stretch/>
        </p:blipFill>
        <p:spPr>
          <a:xfrm>
            <a:off x="6002404" y="564012"/>
            <a:ext cx="5606888" cy="5677185"/>
          </a:xfrm>
          <a:prstGeom prst="rect">
            <a:avLst/>
          </a:prstGeom>
        </p:spPr>
      </p:pic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5B4F0F5-BE58-4EC0-B650-A71A0743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700C1F5-B637-45FE-96CC-270D263A5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3DA22C9-3830-4323-9087-6D7C1E6AA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5AC4DA9-FD16-4055-8D2D-95D615C03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BA7D58E-9AB5-4B54-A635-2E86BEC7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50" name="Graphic 12">
              <a:extLst>
                <a:ext uri="{FF2B5EF4-FFF2-40B4-BE49-F238E27FC236}">
                  <a16:creationId xmlns:a16="http://schemas.microsoft.com/office/drawing/2014/main" id="{B7D72779-BBD2-4D64-B6B1-E052E227EB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Graphic 15">
              <a:extLst>
                <a:ext uri="{FF2B5EF4-FFF2-40B4-BE49-F238E27FC236}">
                  <a16:creationId xmlns:a16="http://schemas.microsoft.com/office/drawing/2014/main" id="{569BD34C-BFEF-4FB1-A094-2D9E687CD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Graphic 15">
              <a:extLst>
                <a:ext uri="{FF2B5EF4-FFF2-40B4-BE49-F238E27FC236}">
                  <a16:creationId xmlns:a16="http://schemas.microsoft.com/office/drawing/2014/main" id="{DC258A66-ED52-4FA3-96CE-7932E91F5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EC6A48C-21EF-4485-9836-044550003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04384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435959F4-53DA-47FF-BC24-1E5B75C69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7CF83E8-F6F0-41E3-B580-7412A04D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6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59226104-0061-4319-8237-9C001BF8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71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2310569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2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74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2F9C493A-9F03-49B4-B3FB-19CE5AC11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D991798-704B-4429-B0BA-89DD3ED89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9915" y="787068"/>
            <a:ext cx="5112709" cy="189066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dirty="0"/>
              <a:t>SCUOLA PRIMARIA	 </a:t>
            </a:r>
            <a:r>
              <a:rPr lang="en-US" sz="3100" dirty="0" err="1"/>
              <a:t>Classe</a:t>
            </a:r>
            <a:r>
              <a:rPr lang="en-US" sz="3100" dirty="0"/>
              <a:t> II - </a:t>
            </a:r>
            <a:r>
              <a:rPr lang="en-US" sz="3100" dirty="0" err="1"/>
              <a:t>Matematica</a:t>
            </a:r>
            <a:endParaRPr lang="en-US" sz="3100" dirty="0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A929CB02-C1C3-402A-8072-167BF53FD6F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2" r="2048"/>
          <a:stretch/>
        </p:blipFill>
        <p:spPr>
          <a:xfrm>
            <a:off x="572241" y="819852"/>
            <a:ext cx="5112709" cy="5176802"/>
          </a:xfrm>
          <a:prstGeom prst="rect">
            <a:avLst/>
          </a:prstGeom>
        </p:spPr>
      </p:pic>
      <p:grpSp>
        <p:nvGrpSpPr>
          <p:cNvPr id="81" name="Graphic 78">
            <a:extLst>
              <a:ext uri="{FF2B5EF4-FFF2-40B4-BE49-F238E27FC236}">
                <a16:creationId xmlns:a16="http://schemas.microsoft.com/office/drawing/2014/main" id="{5E46079A-4648-465E-9D1A-479174C99F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71728" y="3092185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2" name="Graphic 78">
              <a:extLst>
                <a:ext uri="{FF2B5EF4-FFF2-40B4-BE49-F238E27FC236}">
                  <a16:creationId xmlns:a16="http://schemas.microsoft.com/office/drawing/2014/main" id="{A3BA42E0-6D8E-44BF-AC6B-5FB25C200A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aphic 78">
              <a:extLst>
                <a:ext uri="{FF2B5EF4-FFF2-40B4-BE49-F238E27FC236}">
                  <a16:creationId xmlns:a16="http://schemas.microsoft.com/office/drawing/2014/main" id="{91EF6403-FD18-4EC0-840F-8F70F3494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84" name="Graphic 78">
                <a:extLst>
                  <a:ext uri="{FF2B5EF4-FFF2-40B4-BE49-F238E27FC236}">
                    <a16:creationId xmlns:a16="http://schemas.microsoft.com/office/drawing/2014/main" id="{92B6AD13-0D11-4C0C-A362-E048C97326B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Graphic 78">
                <a:extLst>
                  <a:ext uri="{FF2B5EF4-FFF2-40B4-BE49-F238E27FC236}">
                    <a16:creationId xmlns:a16="http://schemas.microsoft.com/office/drawing/2014/main" id="{61DDD1A9-F0A4-4900-9DEF-F6B383361B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Graphic 78">
                <a:extLst>
                  <a:ext uri="{FF2B5EF4-FFF2-40B4-BE49-F238E27FC236}">
                    <a16:creationId xmlns:a16="http://schemas.microsoft.com/office/drawing/2014/main" id="{F26977AE-F962-40FD-945B-D1E106951B2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Graphic 78">
                <a:extLst>
                  <a:ext uri="{FF2B5EF4-FFF2-40B4-BE49-F238E27FC236}">
                    <a16:creationId xmlns:a16="http://schemas.microsoft.com/office/drawing/2014/main" id="{6078955A-1871-4463-B23D-8AD33984CD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62F1D297-74F5-4948-9655-BC87A30A4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5637359"/>
            <a:ext cx="5486401" cy="1220641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56DB040-BB4B-446D-9172-7253A5660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7782" y="5182141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58AE7480-26E8-4D60-9ABF-DF801570BE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644645D-B360-4E3D-A96A-6D9CE4F34C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99C8E1E-3260-4E6A-83CA-933468316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95" name="Graphic 12">
              <a:extLst>
                <a:ext uri="{FF2B5EF4-FFF2-40B4-BE49-F238E27FC236}">
                  <a16:creationId xmlns:a16="http://schemas.microsoft.com/office/drawing/2014/main" id="{3A551C21-5423-4320-86B3-CA6956E708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Graphic 15">
              <a:extLst>
                <a:ext uri="{FF2B5EF4-FFF2-40B4-BE49-F238E27FC236}">
                  <a16:creationId xmlns:a16="http://schemas.microsoft.com/office/drawing/2014/main" id="{6D1A9E3F-8323-45A6-B267-8EA6B1A000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Graphic 15">
              <a:extLst>
                <a:ext uri="{FF2B5EF4-FFF2-40B4-BE49-F238E27FC236}">
                  <a16:creationId xmlns:a16="http://schemas.microsoft.com/office/drawing/2014/main" id="{F4049F71-8749-4860-8F6D-611D459A9F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89D62868-92E4-42DF-9CF9-A9190CC14C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D08F08A-3580-4840-A6E7-4AD49084A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915" y="3429000"/>
            <a:ext cx="5040350" cy="264193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/>
              <a:t>Punteggio</a:t>
            </a:r>
            <a:r>
              <a:rPr lang="en-US" sz="1800" dirty="0"/>
              <a:t> TOSCANA – 46,4</a:t>
            </a:r>
            <a:br>
              <a:rPr lang="en-US" sz="1800" dirty="0"/>
            </a:br>
            <a:r>
              <a:rPr lang="en-US" sz="1800" dirty="0" err="1"/>
              <a:t>Punteggio</a:t>
            </a:r>
            <a:r>
              <a:rPr lang="en-US" sz="1800" dirty="0"/>
              <a:t> ITALIA – 46,6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Il </a:t>
            </a:r>
            <a:r>
              <a:rPr lang="en-US" sz="1800" dirty="0" err="1"/>
              <a:t>risultato</a:t>
            </a:r>
            <a:r>
              <a:rPr lang="en-US" sz="1800" dirty="0"/>
              <a:t> </a:t>
            </a:r>
            <a:r>
              <a:rPr lang="en-US" sz="1800" dirty="0" err="1"/>
              <a:t>ottenuto</a:t>
            </a:r>
            <a:r>
              <a:rPr lang="en-US" sz="1800" dirty="0"/>
              <a:t> </a:t>
            </a:r>
            <a:r>
              <a:rPr lang="en-US" sz="1800" dirty="0" err="1"/>
              <a:t>dall’IC</a:t>
            </a:r>
            <a:r>
              <a:rPr lang="en-US" sz="1800" dirty="0"/>
              <a:t> </a:t>
            </a:r>
            <a:r>
              <a:rPr lang="en-US" sz="1800" dirty="0" err="1"/>
              <a:t>Civitella</a:t>
            </a:r>
            <a:r>
              <a:rPr lang="en-US" sz="1800" dirty="0"/>
              <a:t> </a:t>
            </a:r>
            <a:r>
              <a:rPr lang="en-US" sz="1800" dirty="0" err="1"/>
              <a:t>Paganico</a:t>
            </a:r>
            <a:r>
              <a:rPr lang="en-US" sz="1800" dirty="0"/>
              <a:t> è </a:t>
            </a:r>
            <a:r>
              <a:rPr lang="en-US" sz="1800" dirty="0" err="1"/>
              <a:t>stato</a:t>
            </a:r>
            <a:r>
              <a:rPr lang="en-US" sz="1800" dirty="0"/>
              <a:t> </a:t>
            </a:r>
            <a:r>
              <a:rPr lang="en-US" sz="1800" b="1" dirty="0"/>
              <a:t>46,6</a:t>
            </a:r>
            <a:r>
              <a:rPr lang="en-US" sz="1800" dirty="0"/>
              <a:t>, </a:t>
            </a:r>
            <a:r>
              <a:rPr lang="en-US" sz="1800" dirty="0" err="1"/>
              <a:t>ovvero</a:t>
            </a:r>
            <a:r>
              <a:rPr lang="en-US" sz="1800" dirty="0"/>
              <a:t> </a:t>
            </a:r>
            <a:r>
              <a:rPr lang="en-US" sz="1800" dirty="0" err="1"/>
              <a:t>superiore</a:t>
            </a:r>
            <a:r>
              <a:rPr lang="en-US" sz="1800" dirty="0"/>
              <a:t> al </a:t>
            </a:r>
            <a:r>
              <a:rPr lang="en-US" sz="1800" dirty="0" err="1"/>
              <a:t>punteggio</a:t>
            </a:r>
            <a:r>
              <a:rPr lang="en-US" sz="1800" dirty="0"/>
              <a:t> </a:t>
            </a:r>
            <a:r>
              <a:rPr lang="en-US" sz="1800" dirty="0" err="1"/>
              <a:t>della</a:t>
            </a:r>
            <a:r>
              <a:rPr lang="en-US" sz="1800" dirty="0"/>
              <a:t> </a:t>
            </a:r>
            <a:r>
              <a:rPr lang="en-US" sz="1800" dirty="0" err="1"/>
              <a:t>Regione</a:t>
            </a:r>
            <a:r>
              <a:rPr lang="en-US" sz="1800" dirty="0"/>
              <a:t> Toscana ed in </a:t>
            </a:r>
            <a:r>
              <a:rPr lang="en-US" sz="1800" dirty="0" err="1"/>
              <a:t>linea</a:t>
            </a:r>
            <a:r>
              <a:rPr lang="en-US" sz="1800" dirty="0"/>
              <a:t> con il </a:t>
            </a:r>
            <a:r>
              <a:rPr lang="en-US" sz="1800" dirty="0" err="1"/>
              <a:t>punteggio</a:t>
            </a:r>
            <a:r>
              <a:rPr lang="en-US" sz="1800" dirty="0"/>
              <a:t> </a:t>
            </a:r>
            <a:r>
              <a:rPr lang="en-US" sz="1800" dirty="0" err="1"/>
              <a:t>nazionale</a:t>
            </a:r>
            <a:r>
              <a:rPr lang="en-US" sz="18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1800" dirty="0" err="1"/>
              <a:t>Tuttavia</a:t>
            </a:r>
            <a:r>
              <a:rPr lang="en-US" sz="1800" dirty="0"/>
              <a:t> </a:t>
            </a:r>
            <a:r>
              <a:rPr lang="en-US" sz="1800" dirty="0" err="1"/>
              <a:t>occorre</a:t>
            </a:r>
            <a:r>
              <a:rPr lang="en-US" sz="1800" dirty="0"/>
              <a:t> </a:t>
            </a:r>
            <a:r>
              <a:rPr lang="en-US" sz="1800" dirty="0" err="1"/>
              <a:t>sottolineare</a:t>
            </a:r>
            <a:r>
              <a:rPr lang="en-US" sz="1800" dirty="0"/>
              <a:t> </a:t>
            </a:r>
            <a:r>
              <a:rPr lang="en-US" sz="1800" dirty="0" err="1"/>
              <a:t>che</a:t>
            </a:r>
            <a:r>
              <a:rPr lang="en-US" sz="1800" dirty="0"/>
              <a:t> in </a:t>
            </a:r>
            <a:r>
              <a:rPr lang="en-US" sz="1800" dirty="0" err="1"/>
              <a:t>alcuni</a:t>
            </a:r>
            <a:r>
              <a:rPr lang="en-US" sz="1800" dirty="0"/>
              <a:t> </a:t>
            </a:r>
            <a:r>
              <a:rPr lang="en-US" sz="1800" dirty="0" err="1"/>
              <a:t>plessi</a:t>
            </a:r>
            <a:r>
              <a:rPr lang="en-US" sz="1800" dirty="0"/>
              <a:t> il </a:t>
            </a:r>
            <a:r>
              <a:rPr lang="en-US" sz="1800" dirty="0" err="1"/>
              <a:t>risultato</a:t>
            </a:r>
            <a:r>
              <a:rPr lang="en-US" sz="1800" dirty="0"/>
              <a:t> è </a:t>
            </a:r>
            <a:r>
              <a:rPr lang="en-US" sz="1800" dirty="0" err="1"/>
              <a:t>stato</a:t>
            </a:r>
            <a:r>
              <a:rPr lang="en-US" sz="1800" dirty="0"/>
              <a:t> </a:t>
            </a:r>
            <a:r>
              <a:rPr lang="en-US" sz="1800" dirty="0" err="1"/>
              <a:t>superiore</a:t>
            </a:r>
            <a:r>
              <a:rPr lang="en-US" sz="1800" dirty="0"/>
              <a:t> (50,2 e 66,7)</a:t>
            </a:r>
          </a:p>
        </p:txBody>
      </p:sp>
    </p:spTree>
    <p:extLst>
      <p:ext uri="{BB962C8B-B14F-4D97-AF65-F5344CB8AC3E}">
        <p14:creationId xmlns:p14="http://schemas.microsoft.com/office/powerpoint/2010/main" val="272309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35959F4-53DA-47FF-BC24-1E5B75C69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7CF83E8-F6F0-41E3-B580-7412A04D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7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9226104-0061-4319-8237-9C001BF8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4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2310569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25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27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F9C493A-9F03-49B4-B3FB-19CE5AC11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D991798-704B-4429-B0BA-89DD3ED89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4950173" cy="145509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SCUOLA PRIMARIA </a:t>
            </a:r>
            <a:r>
              <a:rPr lang="en-US" dirty="0" err="1"/>
              <a:t>Classe</a:t>
            </a:r>
            <a:r>
              <a:rPr lang="en-US" dirty="0"/>
              <a:t> V - </a:t>
            </a:r>
            <a:r>
              <a:rPr lang="en-US" dirty="0" err="1"/>
              <a:t>Italiano</a:t>
            </a:r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0A46C7D-C1BB-49B8-8D37-39742820E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2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6" name="Graphic 78">
            <a:extLst>
              <a:ext uri="{FF2B5EF4-FFF2-40B4-BE49-F238E27FC236}">
                <a16:creationId xmlns:a16="http://schemas.microsoft.com/office/drawing/2014/main" id="{61BBAB6F-65E6-4E2B-B363-6AB27C84E0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717" y="2585111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37" name="Graphic 78">
              <a:extLst>
                <a:ext uri="{FF2B5EF4-FFF2-40B4-BE49-F238E27FC236}">
                  <a16:creationId xmlns:a16="http://schemas.microsoft.com/office/drawing/2014/main" id="{6DA3BBB2-E620-4C13-98C9-FE1EF7D2ED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aphic 78">
              <a:extLst>
                <a:ext uri="{FF2B5EF4-FFF2-40B4-BE49-F238E27FC236}">
                  <a16:creationId xmlns:a16="http://schemas.microsoft.com/office/drawing/2014/main" id="{ADC9AB5D-88A1-4FA9-B467-E8EF8FFE5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39" name="Graphic 78">
                <a:extLst>
                  <a:ext uri="{FF2B5EF4-FFF2-40B4-BE49-F238E27FC236}">
                    <a16:creationId xmlns:a16="http://schemas.microsoft.com/office/drawing/2014/main" id="{0867B8E5-4535-4743-8235-6612FEA410C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Graphic 78">
                <a:extLst>
                  <a:ext uri="{FF2B5EF4-FFF2-40B4-BE49-F238E27FC236}">
                    <a16:creationId xmlns:a16="http://schemas.microsoft.com/office/drawing/2014/main" id="{BE48FEA7-5915-4751-8090-63F3094324A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Graphic 78">
                <a:extLst>
                  <a:ext uri="{FF2B5EF4-FFF2-40B4-BE49-F238E27FC236}">
                    <a16:creationId xmlns:a16="http://schemas.microsoft.com/office/drawing/2014/main" id="{32B378CE-44FD-4120-B9ED-7828D4EE9A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Graphic 78">
                <a:extLst>
                  <a:ext uri="{FF2B5EF4-FFF2-40B4-BE49-F238E27FC236}">
                    <a16:creationId xmlns:a16="http://schemas.microsoft.com/office/drawing/2014/main" id="{40FA43D3-D34B-4BC7-80D0-F3E75A222AC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D08F08A-3580-4840-A6E7-4AD49084A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5717" y="2796427"/>
            <a:ext cx="4950173" cy="3274503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 err="1"/>
              <a:t>Punteggio</a:t>
            </a:r>
            <a:r>
              <a:rPr lang="en-US" dirty="0"/>
              <a:t> TOSCANA – 54,0</a:t>
            </a:r>
            <a:br>
              <a:rPr lang="en-US" dirty="0"/>
            </a:br>
            <a:r>
              <a:rPr lang="en-US" dirty="0" err="1"/>
              <a:t>Punteggio</a:t>
            </a:r>
            <a:r>
              <a:rPr lang="en-US" dirty="0"/>
              <a:t> ITALIA – 54,3</a:t>
            </a:r>
          </a:p>
          <a:p>
            <a:pPr>
              <a:lnSpc>
                <a:spcPct val="100000"/>
              </a:lnSpc>
            </a:pPr>
            <a:r>
              <a:rPr lang="en-US" dirty="0"/>
              <a:t>Il </a:t>
            </a:r>
            <a:r>
              <a:rPr lang="en-US" dirty="0" err="1"/>
              <a:t>risultato</a:t>
            </a:r>
            <a:r>
              <a:rPr lang="en-US" dirty="0"/>
              <a:t> </a:t>
            </a:r>
            <a:r>
              <a:rPr lang="en-US" dirty="0" err="1"/>
              <a:t>ottenuto</a:t>
            </a:r>
            <a:r>
              <a:rPr lang="en-US" dirty="0"/>
              <a:t> </a:t>
            </a:r>
            <a:r>
              <a:rPr lang="en-US" dirty="0" err="1"/>
              <a:t>dall’IC</a:t>
            </a:r>
            <a:r>
              <a:rPr lang="en-US" dirty="0"/>
              <a:t> </a:t>
            </a:r>
            <a:r>
              <a:rPr lang="en-US" dirty="0" err="1"/>
              <a:t>Civitella</a:t>
            </a:r>
            <a:r>
              <a:rPr lang="en-US" dirty="0"/>
              <a:t> </a:t>
            </a:r>
            <a:r>
              <a:rPr lang="en-US" dirty="0" err="1"/>
              <a:t>Paganico</a:t>
            </a:r>
            <a:r>
              <a:rPr lang="en-US" dirty="0"/>
              <a:t> è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b="1" dirty="0"/>
              <a:t>53,6</a:t>
            </a:r>
            <a:r>
              <a:rPr lang="en-US" dirty="0"/>
              <a:t>, </a:t>
            </a:r>
            <a:r>
              <a:rPr lang="en-US" dirty="0" err="1"/>
              <a:t>ovvero</a:t>
            </a:r>
            <a:r>
              <a:rPr lang="en-US" dirty="0"/>
              <a:t> “non </a:t>
            </a:r>
            <a:r>
              <a:rPr lang="en-US" dirty="0" err="1"/>
              <a:t>significativamente</a:t>
            </a:r>
            <a:r>
              <a:rPr lang="en-US" dirty="0"/>
              <a:t> </a:t>
            </a:r>
            <a:r>
              <a:rPr lang="en-US" dirty="0" err="1"/>
              <a:t>differente</a:t>
            </a:r>
            <a:r>
              <a:rPr lang="en-US" dirty="0"/>
              <a:t>” rispetto al </a:t>
            </a:r>
            <a:r>
              <a:rPr lang="en-US" dirty="0" err="1"/>
              <a:t>punteggio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Regione</a:t>
            </a:r>
            <a:r>
              <a:rPr lang="en-US" dirty="0"/>
              <a:t> Toscana e a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nazionale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Tuttavia</a:t>
            </a:r>
            <a:r>
              <a:rPr lang="en-US" dirty="0"/>
              <a:t> </a:t>
            </a:r>
            <a:r>
              <a:rPr lang="en-US" dirty="0" err="1"/>
              <a:t>occorre</a:t>
            </a:r>
            <a:r>
              <a:rPr lang="en-US" dirty="0"/>
              <a:t> </a:t>
            </a:r>
            <a:r>
              <a:rPr lang="en-US" dirty="0" err="1"/>
              <a:t>sottolineare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in </a:t>
            </a:r>
            <a:r>
              <a:rPr lang="en-US" dirty="0" err="1"/>
              <a:t>alcuni</a:t>
            </a:r>
            <a:r>
              <a:rPr lang="en-US" dirty="0"/>
              <a:t> </a:t>
            </a:r>
            <a:r>
              <a:rPr lang="en-US" dirty="0" err="1"/>
              <a:t>plessi</a:t>
            </a:r>
            <a:r>
              <a:rPr lang="en-US" dirty="0"/>
              <a:t> il </a:t>
            </a:r>
            <a:r>
              <a:rPr lang="en-US" dirty="0" err="1"/>
              <a:t>risultato</a:t>
            </a:r>
            <a:r>
              <a:rPr lang="en-US" dirty="0"/>
              <a:t> è </a:t>
            </a:r>
            <a:r>
              <a:rPr lang="en-US" dirty="0" err="1"/>
              <a:t>stato</a:t>
            </a:r>
            <a:r>
              <a:rPr lang="en-US" dirty="0"/>
              <a:t> ben </a:t>
            </a:r>
            <a:r>
              <a:rPr lang="en-US" dirty="0" err="1"/>
              <a:t>più</a:t>
            </a:r>
            <a:r>
              <a:rPr lang="en-US" dirty="0"/>
              <a:t> alto (61,6 e  72,0)</a:t>
            </a: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A929CB02-C1C3-402A-8072-167BF53FD6F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2" r="2048"/>
          <a:stretch/>
        </p:blipFill>
        <p:spPr>
          <a:xfrm>
            <a:off x="6002404" y="564012"/>
            <a:ext cx="5606888" cy="5677185"/>
          </a:xfrm>
          <a:prstGeom prst="rect">
            <a:avLst/>
          </a:prstGeom>
        </p:spPr>
      </p:pic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5B4F0F5-BE58-4EC0-B650-A71A0743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700C1F5-B637-45FE-96CC-270D263A5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3DA22C9-3830-4323-9087-6D7C1E6AA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5AC4DA9-FD16-4055-8D2D-95D615C03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BA7D58E-9AB5-4B54-A635-2E86BEC7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50" name="Graphic 12">
              <a:extLst>
                <a:ext uri="{FF2B5EF4-FFF2-40B4-BE49-F238E27FC236}">
                  <a16:creationId xmlns:a16="http://schemas.microsoft.com/office/drawing/2014/main" id="{B7D72779-BBD2-4D64-B6B1-E052E227EB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Graphic 15">
              <a:extLst>
                <a:ext uri="{FF2B5EF4-FFF2-40B4-BE49-F238E27FC236}">
                  <a16:creationId xmlns:a16="http://schemas.microsoft.com/office/drawing/2014/main" id="{569BD34C-BFEF-4FB1-A094-2D9E687CD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Graphic 15">
              <a:extLst>
                <a:ext uri="{FF2B5EF4-FFF2-40B4-BE49-F238E27FC236}">
                  <a16:creationId xmlns:a16="http://schemas.microsoft.com/office/drawing/2014/main" id="{DC258A66-ED52-4FA3-96CE-7932E91F5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EC6A48C-21EF-4485-9836-044550003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47630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435959F4-53DA-47FF-BC24-1E5B75C69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7CF83E8-F6F0-41E3-B580-7412A04D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6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59226104-0061-4319-8237-9C001BF8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71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2310569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2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74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2F9C493A-9F03-49B4-B3FB-19CE5AC11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D991798-704B-4429-B0BA-89DD3ED89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9915" y="787068"/>
            <a:ext cx="5112709" cy="189066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dirty="0"/>
              <a:t>SCUOLA PRIMARIA	 </a:t>
            </a:r>
            <a:r>
              <a:rPr lang="en-US" sz="3100" dirty="0" err="1"/>
              <a:t>Classe</a:t>
            </a:r>
            <a:r>
              <a:rPr lang="en-US" sz="3100" dirty="0"/>
              <a:t> V - </a:t>
            </a:r>
            <a:r>
              <a:rPr lang="en-US" sz="3100" dirty="0" err="1"/>
              <a:t>Matematica</a:t>
            </a:r>
            <a:endParaRPr lang="en-US" sz="3100" dirty="0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A929CB02-C1C3-402A-8072-167BF53FD6F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2" r="2048"/>
          <a:stretch/>
        </p:blipFill>
        <p:spPr>
          <a:xfrm>
            <a:off x="572241" y="819852"/>
            <a:ext cx="5112709" cy="5176802"/>
          </a:xfrm>
          <a:prstGeom prst="rect">
            <a:avLst/>
          </a:prstGeom>
        </p:spPr>
      </p:pic>
      <p:grpSp>
        <p:nvGrpSpPr>
          <p:cNvPr id="81" name="Graphic 78">
            <a:extLst>
              <a:ext uri="{FF2B5EF4-FFF2-40B4-BE49-F238E27FC236}">
                <a16:creationId xmlns:a16="http://schemas.microsoft.com/office/drawing/2014/main" id="{5E46079A-4648-465E-9D1A-479174C99F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71728" y="3092185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2" name="Graphic 78">
              <a:extLst>
                <a:ext uri="{FF2B5EF4-FFF2-40B4-BE49-F238E27FC236}">
                  <a16:creationId xmlns:a16="http://schemas.microsoft.com/office/drawing/2014/main" id="{A3BA42E0-6D8E-44BF-AC6B-5FB25C200A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aphic 78">
              <a:extLst>
                <a:ext uri="{FF2B5EF4-FFF2-40B4-BE49-F238E27FC236}">
                  <a16:creationId xmlns:a16="http://schemas.microsoft.com/office/drawing/2014/main" id="{91EF6403-FD18-4EC0-840F-8F70F3494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84" name="Graphic 78">
                <a:extLst>
                  <a:ext uri="{FF2B5EF4-FFF2-40B4-BE49-F238E27FC236}">
                    <a16:creationId xmlns:a16="http://schemas.microsoft.com/office/drawing/2014/main" id="{92B6AD13-0D11-4C0C-A362-E048C97326B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Graphic 78">
                <a:extLst>
                  <a:ext uri="{FF2B5EF4-FFF2-40B4-BE49-F238E27FC236}">
                    <a16:creationId xmlns:a16="http://schemas.microsoft.com/office/drawing/2014/main" id="{61DDD1A9-F0A4-4900-9DEF-F6B383361B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Graphic 78">
                <a:extLst>
                  <a:ext uri="{FF2B5EF4-FFF2-40B4-BE49-F238E27FC236}">
                    <a16:creationId xmlns:a16="http://schemas.microsoft.com/office/drawing/2014/main" id="{F26977AE-F962-40FD-945B-D1E106951B2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Graphic 78">
                <a:extLst>
                  <a:ext uri="{FF2B5EF4-FFF2-40B4-BE49-F238E27FC236}">
                    <a16:creationId xmlns:a16="http://schemas.microsoft.com/office/drawing/2014/main" id="{6078955A-1871-4463-B23D-8AD33984CD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62F1D297-74F5-4948-9655-BC87A30A4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5637359"/>
            <a:ext cx="5486401" cy="1220641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56DB040-BB4B-446D-9172-7253A5660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7782" y="5182141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58AE7480-26E8-4D60-9ABF-DF801570BE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644645D-B360-4E3D-A96A-6D9CE4F34C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99C8E1E-3260-4E6A-83CA-933468316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95" name="Graphic 12">
              <a:extLst>
                <a:ext uri="{FF2B5EF4-FFF2-40B4-BE49-F238E27FC236}">
                  <a16:creationId xmlns:a16="http://schemas.microsoft.com/office/drawing/2014/main" id="{3A551C21-5423-4320-86B3-CA6956E708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Graphic 15">
              <a:extLst>
                <a:ext uri="{FF2B5EF4-FFF2-40B4-BE49-F238E27FC236}">
                  <a16:creationId xmlns:a16="http://schemas.microsoft.com/office/drawing/2014/main" id="{6D1A9E3F-8323-45A6-B267-8EA6B1A000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Graphic 15">
              <a:extLst>
                <a:ext uri="{FF2B5EF4-FFF2-40B4-BE49-F238E27FC236}">
                  <a16:creationId xmlns:a16="http://schemas.microsoft.com/office/drawing/2014/main" id="{F4049F71-8749-4860-8F6D-611D459A9F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89D62868-92E4-42DF-9CF9-A9190CC14C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D08F08A-3580-4840-A6E7-4AD49084A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915" y="3429000"/>
            <a:ext cx="5040350" cy="264193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/>
              <a:t>Punteggio</a:t>
            </a:r>
            <a:r>
              <a:rPr lang="en-US" sz="1800" dirty="0"/>
              <a:t> TOSCANA – 55,2</a:t>
            </a:r>
            <a:br>
              <a:rPr lang="en-US" sz="1800" dirty="0"/>
            </a:br>
            <a:r>
              <a:rPr lang="en-US" sz="1800" dirty="0" err="1"/>
              <a:t>Punteggio</a:t>
            </a:r>
            <a:r>
              <a:rPr lang="en-US" sz="1800" dirty="0"/>
              <a:t> ITALIA – 56,3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Il </a:t>
            </a:r>
            <a:r>
              <a:rPr lang="en-US" sz="1800" dirty="0" err="1"/>
              <a:t>risultato</a:t>
            </a:r>
            <a:r>
              <a:rPr lang="en-US" sz="1800" dirty="0"/>
              <a:t> </a:t>
            </a:r>
            <a:r>
              <a:rPr lang="en-US" sz="1800" dirty="0" err="1"/>
              <a:t>ottenuto</a:t>
            </a:r>
            <a:r>
              <a:rPr lang="en-US" sz="1800" dirty="0"/>
              <a:t> </a:t>
            </a:r>
            <a:r>
              <a:rPr lang="en-US" sz="1800" dirty="0" err="1"/>
              <a:t>dall’IC</a:t>
            </a:r>
            <a:r>
              <a:rPr lang="en-US" sz="1800" dirty="0"/>
              <a:t> </a:t>
            </a:r>
            <a:r>
              <a:rPr lang="en-US" sz="1800" dirty="0" err="1"/>
              <a:t>Civitella</a:t>
            </a:r>
            <a:r>
              <a:rPr lang="en-US" sz="1800" dirty="0"/>
              <a:t> </a:t>
            </a:r>
            <a:r>
              <a:rPr lang="en-US" sz="1800" dirty="0" err="1"/>
              <a:t>Paganico</a:t>
            </a:r>
            <a:r>
              <a:rPr lang="en-US" sz="1800" dirty="0"/>
              <a:t> è </a:t>
            </a:r>
            <a:r>
              <a:rPr lang="en-US" sz="1800" dirty="0" err="1"/>
              <a:t>stato</a:t>
            </a:r>
            <a:r>
              <a:rPr lang="en-US" sz="1800" dirty="0"/>
              <a:t> </a:t>
            </a:r>
            <a:r>
              <a:rPr lang="en-US" sz="1800" b="1" dirty="0"/>
              <a:t>58,2</a:t>
            </a:r>
            <a:r>
              <a:rPr lang="en-US" sz="1800" dirty="0"/>
              <a:t>, </a:t>
            </a:r>
            <a:r>
              <a:rPr lang="en-US" sz="1800" dirty="0" err="1"/>
              <a:t>ovvero</a:t>
            </a:r>
            <a:r>
              <a:rPr lang="en-US" sz="1800" dirty="0"/>
              <a:t> </a:t>
            </a:r>
            <a:r>
              <a:rPr lang="en-US" sz="1800" dirty="0" err="1"/>
              <a:t>superiore</a:t>
            </a:r>
            <a:r>
              <a:rPr lang="en-US" sz="1800" dirty="0"/>
              <a:t> al </a:t>
            </a:r>
            <a:r>
              <a:rPr lang="en-US" sz="1800" dirty="0" err="1"/>
              <a:t>punteggio</a:t>
            </a:r>
            <a:r>
              <a:rPr lang="en-US" sz="1800" dirty="0"/>
              <a:t> </a:t>
            </a:r>
            <a:r>
              <a:rPr lang="en-US" sz="1800" dirty="0" err="1"/>
              <a:t>della</a:t>
            </a:r>
            <a:r>
              <a:rPr lang="en-US" sz="1800" dirty="0"/>
              <a:t> </a:t>
            </a:r>
            <a:r>
              <a:rPr lang="en-US" sz="1800" dirty="0" err="1"/>
              <a:t>Regione</a:t>
            </a:r>
            <a:r>
              <a:rPr lang="en-US" sz="1800" dirty="0"/>
              <a:t> Toscana ed a </a:t>
            </a:r>
            <a:r>
              <a:rPr lang="en-US" sz="1800" dirty="0" err="1"/>
              <a:t>quello</a:t>
            </a:r>
            <a:r>
              <a:rPr lang="en-US" sz="1800" dirty="0"/>
              <a:t> </a:t>
            </a:r>
            <a:r>
              <a:rPr lang="en-US" sz="1800" dirty="0" err="1"/>
              <a:t>nazionale</a:t>
            </a:r>
            <a:r>
              <a:rPr lang="en-US" sz="18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1800" dirty="0" err="1"/>
              <a:t>Tuttavia</a:t>
            </a:r>
            <a:r>
              <a:rPr lang="en-US" sz="1800" dirty="0"/>
              <a:t> </a:t>
            </a:r>
            <a:r>
              <a:rPr lang="en-US" sz="1800" dirty="0" err="1"/>
              <a:t>occorre</a:t>
            </a:r>
            <a:r>
              <a:rPr lang="en-US" sz="1800" dirty="0"/>
              <a:t> </a:t>
            </a:r>
            <a:r>
              <a:rPr lang="en-US" sz="1800" dirty="0" err="1"/>
              <a:t>sottolineare</a:t>
            </a:r>
            <a:r>
              <a:rPr lang="en-US" sz="1800" dirty="0"/>
              <a:t> </a:t>
            </a:r>
            <a:r>
              <a:rPr lang="en-US" sz="1800" dirty="0" err="1"/>
              <a:t>che</a:t>
            </a:r>
            <a:r>
              <a:rPr lang="en-US" sz="1800" dirty="0"/>
              <a:t> in uno </a:t>
            </a:r>
            <a:r>
              <a:rPr lang="en-US" sz="1800" dirty="0" err="1"/>
              <a:t>dei</a:t>
            </a:r>
            <a:r>
              <a:rPr lang="en-US" sz="1800" dirty="0"/>
              <a:t> </a:t>
            </a:r>
            <a:r>
              <a:rPr lang="en-US" sz="1800" dirty="0" err="1"/>
              <a:t>plessi</a:t>
            </a:r>
            <a:r>
              <a:rPr lang="en-US" sz="1800" dirty="0"/>
              <a:t> è </a:t>
            </a:r>
            <a:r>
              <a:rPr lang="en-US" sz="1800" dirty="0" err="1"/>
              <a:t>stato</a:t>
            </a:r>
            <a:r>
              <a:rPr lang="en-US" sz="1800" dirty="0"/>
              <a:t> </a:t>
            </a:r>
            <a:r>
              <a:rPr lang="en-US" sz="1800" dirty="0" err="1"/>
              <a:t>raggiunto</a:t>
            </a:r>
            <a:r>
              <a:rPr lang="en-US" sz="1800" dirty="0"/>
              <a:t> il </a:t>
            </a:r>
            <a:r>
              <a:rPr lang="en-US" sz="1800" dirty="0" err="1"/>
              <a:t>punteggio</a:t>
            </a:r>
            <a:r>
              <a:rPr lang="en-US" sz="1800" dirty="0"/>
              <a:t> di 68,5.</a:t>
            </a:r>
          </a:p>
        </p:txBody>
      </p:sp>
    </p:spTree>
    <p:extLst>
      <p:ext uri="{BB962C8B-B14F-4D97-AF65-F5344CB8AC3E}">
        <p14:creationId xmlns:p14="http://schemas.microsoft.com/office/powerpoint/2010/main" val="2040199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35959F4-53DA-47FF-BC24-1E5B75C69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7CF83E8-F6F0-41E3-B580-7412A04D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7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9226104-0061-4319-8237-9C001BF8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4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2310569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25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27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F9C493A-9F03-49B4-B3FB-19CE5AC11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D991798-704B-4429-B0BA-89DD3ED89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5356609" cy="145509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/>
              <a:t>SCUOLA PRIMARIA </a:t>
            </a:r>
            <a:r>
              <a:rPr lang="en-US" dirty="0" err="1"/>
              <a:t>Classe</a:t>
            </a:r>
            <a:r>
              <a:rPr lang="en-US" dirty="0"/>
              <a:t> V – Inglese </a:t>
            </a:r>
            <a:r>
              <a:rPr lang="en-US" dirty="0" err="1"/>
              <a:t>lettura</a:t>
            </a:r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0A46C7D-C1BB-49B8-8D37-39742820E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2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6" name="Graphic 78">
            <a:extLst>
              <a:ext uri="{FF2B5EF4-FFF2-40B4-BE49-F238E27FC236}">
                <a16:creationId xmlns:a16="http://schemas.microsoft.com/office/drawing/2014/main" id="{61BBAB6F-65E6-4E2B-B363-6AB27C84E0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717" y="2585111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37" name="Graphic 78">
              <a:extLst>
                <a:ext uri="{FF2B5EF4-FFF2-40B4-BE49-F238E27FC236}">
                  <a16:creationId xmlns:a16="http://schemas.microsoft.com/office/drawing/2014/main" id="{6DA3BBB2-E620-4C13-98C9-FE1EF7D2ED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aphic 78">
              <a:extLst>
                <a:ext uri="{FF2B5EF4-FFF2-40B4-BE49-F238E27FC236}">
                  <a16:creationId xmlns:a16="http://schemas.microsoft.com/office/drawing/2014/main" id="{ADC9AB5D-88A1-4FA9-B467-E8EF8FFE5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39" name="Graphic 78">
                <a:extLst>
                  <a:ext uri="{FF2B5EF4-FFF2-40B4-BE49-F238E27FC236}">
                    <a16:creationId xmlns:a16="http://schemas.microsoft.com/office/drawing/2014/main" id="{0867B8E5-4535-4743-8235-6612FEA410C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Graphic 78">
                <a:extLst>
                  <a:ext uri="{FF2B5EF4-FFF2-40B4-BE49-F238E27FC236}">
                    <a16:creationId xmlns:a16="http://schemas.microsoft.com/office/drawing/2014/main" id="{BE48FEA7-5915-4751-8090-63F3094324A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Graphic 78">
                <a:extLst>
                  <a:ext uri="{FF2B5EF4-FFF2-40B4-BE49-F238E27FC236}">
                    <a16:creationId xmlns:a16="http://schemas.microsoft.com/office/drawing/2014/main" id="{32B378CE-44FD-4120-B9ED-7828D4EE9A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Graphic 78">
                <a:extLst>
                  <a:ext uri="{FF2B5EF4-FFF2-40B4-BE49-F238E27FC236}">
                    <a16:creationId xmlns:a16="http://schemas.microsoft.com/office/drawing/2014/main" id="{40FA43D3-D34B-4BC7-80D0-F3E75A222AC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D08F08A-3580-4840-A6E7-4AD49084A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5717" y="2796427"/>
            <a:ext cx="4950173" cy="327450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err="1"/>
              <a:t>Punteggio</a:t>
            </a:r>
            <a:r>
              <a:rPr lang="en-US" dirty="0"/>
              <a:t> TOSCANA – 80,9</a:t>
            </a:r>
            <a:br>
              <a:rPr lang="en-US" dirty="0"/>
            </a:br>
            <a:r>
              <a:rPr lang="en-US" dirty="0" err="1"/>
              <a:t>Punteggio</a:t>
            </a:r>
            <a:r>
              <a:rPr lang="en-US" dirty="0"/>
              <a:t> ITALIA – 79,3</a:t>
            </a:r>
          </a:p>
          <a:p>
            <a:pPr>
              <a:lnSpc>
                <a:spcPct val="100000"/>
              </a:lnSpc>
            </a:pPr>
            <a:r>
              <a:rPr lang="en-US" dirty="0"/>
              <a:t>Il </a:t>
            </a:r>
            <a:r>
              <a:rPr lang="en-US" dirty="0" err="1"/>
              <a:t>risultato</a:t>
            </a:r>
            <a:r>
              <a:rPr lang="en-US" dirty="0"/>
              <a:t> </a:t>
            </a:r>
            <a:r>
              <a:rPr lang="en-US" dirty="0" err="1"/>
              <a:t>ottenuto</a:t>
            </a:r>
            <a:r>
              <a:rPr lang="en-US" dirty="0"/>
              <a:t> </a:t>
            </a:r>
            <a:r>
              <a:rPr lang="en-US" dirty="0" err="1"/>
              <a:t>dall’IC</a:t>
            </a:r>
            <a:r>
              <a:rPr lang="en-US" dirty="0"/>
              <a:t> </a:t>
            </a:r>
            <a:r>
              <a:rPr lang="en-US" dirty="0" err="1"/>
              <a:t>Civitella</a:t>
            </a:r>
            <a:r>
              <a:rPr lang="en-US" dirty="0"/>
              <a:t> </a:t>
            </a:r>
            <a:r>
              <a:rPr lang="en-US" dirty="0" err="1"/>
              <a:t>Paganico</a:t>
            </a:r>
            <a:r>
              <a:rPr lang="en-US" dirty="0"/>
              <a:t> è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b="1" dirty="0"/>
              <a:t>74,7</a:t>
            </a:r>
            <a:r>
              <a:rPr lang="en-US" dirty="0"/>
              <a:t>, </a:t>
            </a:r>
            <a:r>
              <a:rPr lang="en-US" dirty="0" err="1"/>
              <a:t>ovvero</a:t>
            </a:r>
            <a:r>
              <a:rPr lang="en-US" dirty="0"/>
              <a:t> “</a:t>
            </a:r>
            <a:r>
              <a:rPr lang="en-US" dirty="0" err="1"/>
              <a:t>significativamente</a:t>
            </a:r>
            <a:r>
              <a:rPr lang="en-US" dirty="0"/>
              <a:t> </a:t>
            </a:r>
            <a:r>
              <a:rPr lang="en-US" dirty="0" err="1"/>
              <a:t>inferiore</a:t>
            </a:r>
            <a:r>
              <a:rPr lang="en-US" dirty="0"/>
              <a:t>” rispetto al </a:t>
            </a:r>
            <a:r>
              <a:rPr lang="en-US" dirty="0" err="1"/>
              <a:t>punteggio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Regione</a:t>
            </a:r>
            <a:r>
              <a:rPr lang="en-US" dirty="0"/>
              <a:t> Toscana e a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nazionale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Tuttavia</a:t>
            </a:r>
            <a:r>
              <a:rPr lang="en-US" dirty="0"/>
              <a:t> in </a:t>
            </a:r>
            <a:r>
              <a:rPr lang="en-US" dirty="0" err="1"/>
              <a:t>alcuni</a:t>
            </a:r>
            <a:r>
              <a:rPr lang="en-US" dirty="0"/>
              <a:t> </a:t>
            </a:r>
            <a:r>
              <a:rPr lang="en-US" dirty="0" err="1"/>
              <a:t>plessi</a:t>
            </a:r>
            <a:r>
              <a:rPr lang="en-US" dirty="0"/>
              <a:t> il </a:t>
            </a:r>
            <a:r>
              <a:rPr lang="en-US" dirty="0" err="1"/>
              <a:t>risultato</a:t>
            </a:r>
            <a:r>
              <a:rPr lang="en-US" dirty="0"/>
              <a:t> è </a:t>
            </a:r>
            <a:r>
              <a:rPr lang="en-US" dirty="0" err="1"/>
              <a:t>stato</a:t>
            </a:r>
            <a:r>
              <a:rPr lang="en-US" dirty="0"/>
              <a:t> ben </a:t>
            </a:r>
            <a:r>
              <a:rPr lang="en-US" dirty="0" err="1"/>
              <a:t>più</a:t>
            </a:r>
            <a:r>
              <a:rPr lang="en-US" dirty="0"/>
              <a:t> alto (83,2 e  88,3)</a:t>
            </a: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A929CB02-C1C3-402A-8072-167BF53FD6F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2" r="2048"/>
          <a:stretch/>
        </p:blipFill>
        <p:spPr>
          <a:xfrm>
            <a:off x="6002404" y="564012"/>
            <a:ext cx="5606888" cy="5677185"/>
          </a:xfrm>
          <a:prstGeom prst="rect">
            <a:avLst/>
          </a:prstGeom>
        </p:spPr>
      </p:pic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5B4F0F5-BE58-4EC0-B650-A71A0743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700C1F5-B637-45FE-96CC-270D263A5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3DA22C9-3830-4323-9087-6D7C1E6AA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5AC4DA9-FD16-4055-8D2D-95D615C03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BA7D58E-9AB5-4B54-A635-2E86BEC7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50" name="Graphic 12">
              <a:extLst>
                <a:ext uri="{FF2B5EF4-FFF2-40B4-BE49-F238E27FC236}">
                  <a16:creationId xmlns:a16="http://schemas.microsoft.com/office/drawing/2014/main" id="{B7D72779-BBD2-4D64-B6B1-E052E227EB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Graphic 15">
              <a:extLst>
                <a:ext uri="{FF2B5EF4-FFF2-40B4-BE49-F238E27FC236}">
                  <a16:creationId xmlns:a16="http://schemas.microsoft.com/office/drawing/2014/main" id="{569BD34C-BFEF-4FB1-A094-2D9E687CD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Graphic 15">
              <a:extLst>
                <a:ext uri="{FF2B5EF4-FFF2-40B4-BE49-F238E27FC236}">
                  <a16:creationId xmlns:a16="http://schemas.microsoft.com/office/drawing/2014/main" id="{DC258A66-ED52-4FA3-96CE-7932E91F5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EC6A48C-21EF-4485-9836-044550003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0865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35959F4-53DA-47FF-BC24-1E5B75C69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7CF83E8-F6F0-41E3-B580-7412A04D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7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9226104-0061-4319-8237-9C001BF8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4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2310569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25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27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F9C493A-9F03-49B4-B3FB-19CE5AC11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D991798-704B-4429-B0BA-89DD3ED89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5356609" cy="145509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/>
              <a:t>SCUOLA PRIMARIA </a:t>
            </a:r>
            <a:r>
              <a:rPr lang="en-US" dirty="0" err="1"/>
              <a:t>Classe</a:t>
            </a:r>
            <a:r>
              <a:rPr lang="en-US" dirty="0"/>
              <a:t> V – Inglese </a:t>
            </a:r>
            <a:r>
              <a:rPr lang="en-US" dirty="0" err="1"/>
              <a:t>ascolto</a:t>
            </a:r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0A46C7D-C1BB-49B8-8D37-39742820E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2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6" name="Graphic 78">
            <a:extLst>
              <a:ext uri="{FF2B5EF4-FFF2-40B4-BE49-F238E27FC236}">
                <a16:creationId xmlns:a16="http://schemas.microsoft.com/office/drawing/2014/main" id="{61BBAB6F-65E6-4E2B-B363-6AB27C84E0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717" y="2585111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37" name="Graphic 78">
              <a:extLst>
                <a:ext uri="{FF2B5EF4-FFF2-40B4-BE49-F238E27FC236}">
                  <a16:creationId xmlns:a16="http://schemas.microsoft.com/office/drawing/2014/main" id="{6DA3BBB2-E620-4C13-98C9-FE1EF7D2ED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aphic 78">
              <a:extLst>
                <a:ext uri="{FF2B5EF4-FFF2-40B4-BE49-F238E27FC236}">
                  <a16:creationId xmlns:a16="http://schemas.microsoft.com/office/drawing/2014/main" id="{ADC9AB5D-88A1-4FA9-B467-E8EF8FFE5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39" name="Graphic 78">
                <a:extLst>
                  <a:ext uri="{FF2B5EF4-FFF2-40B4-BE49-F238E27FC236}">
                    <a16:creationId xmlns:a16="http://schemas.microsoft.com/office/drawing/2014/main" id="{0867B8E5-4535-4743-8235-6612FEA410C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Graphic 78">
                <a:extLst>
                  <a:ext uri="{FF2B5EF4-FFF2-40B4-BE49-F238E27FC236}">
                    <a16:creationId xmlns:a16="http://schemas.microsoft.com/office/drawing/2014/main" id="{BE48FEA7-5915-4751-8090-63F3094324A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Graphic 78">
                <a:extLst>
                  <a:ext uri="{FF2B5EF4-FFF2-40B4-BE49-F238E27FC236}">
                    <a16:creationId xmlns:a16="http://schemas.microsoft.com/office/drawing/2014/main" id="{32B378CE-44FD-4120-B9ED-7828D4EE9A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Graphic 78">
                <a:extLst>
                  <a:ext uri="{FF2B5EF4-FFF2-40B4-BE49-F238E27FC236}">
                    <a16:creationId xmlns:a16="http://schemas.microsoft.com/office/drawing/2014/main" id="{40FA43D3-D34B-4BC7-80D0-F3E75A222AC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D08F08A-3580-4840-A6E7-4AD49084A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5717" y="2796427"/>
            <a:ext cx="5107641" cy="327450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err="1"/>
              <a:t>Punteggio</a:t>
            </a:r>
            <a:r>
              <a:rPr lang="en-US" dirty="0"/>
              <a:t> TOSCANA –  66,8</a:t>
            </a:r>
            <a:br>
              <a:rPr lang="en-US" dirty="0"/>
            </a:br>
            <a:r>
              <a:rPr lang="en-US" dirty="0" err="1"/>
              <a:t>Punteggio</a:t>
            </a:r>
            <a:r>
              <a:rPr lang="en-US" dirty="0"/>
              <a:t> ITALIA –  65,7</a:t>
            </a:r>
          </a:p>
          <a:p>
            <a:pPr>
              <a:lnSpc>
                <a:spcPct val="100000"/>
              </a:lnSpc>
            </a:pPr>
            <a:r>
              <a:rPr lang="en-US" dirty="0"/>
              <a:t>Il </a:t>
            </a:r>
            <a:r>
              <a:rPr lang="en-US" dirty="0" err="1"/>
              <a:t>risultato</a:t>
            </a:r>
            <a:r>
              <a:rPr lang="en-US" dirty="0"/>
              <a:t> </a:t>
            </a:r>
            <a:r>
              <a:rPr lang="en-US" dirty="0" err="1"/>
              <a:t>ottenuto</a:t>
            </a:r>
            <a:r>
              <a:rPr lang="en-US" dirty="0"/>
              <a:t> </a:t>
            </a:r>
            <a:r>
              <a:rPr lang="en-US" dirty="0" err="1"/>
              <a:t>dall’IC</a:t>
            </a:r>
            <a:r>
              <a:rPr lang="en-US" dirty="0"/>
              <a:t> </a:t>
            </a:r>
            <a:r>
              <a:rPr lang="en-US" dirty="0" err="1"/>
              <a:t>Civitella</a:t>
            </a:r>
            <a:r>
              <a:rPr lang="en-US" dirty="0"/>
              <a:t> </a:t>
            </a:r>
            <a:r>
              <a:rPr lang="en-US" dirty="0" err="1"/>
              <a:t>Paganico</a:t>
            </a:r>
            <a:r>
              <a:rPr lang="en-US" dirty="0"/>
              <a:t> è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b="1" dirty="0"/>
              <a:t>53,0</a:t>
            </a:r>
            <a:r>
              <a:rPr lang="en-US" dirty="0"/>
              <a:t>, </a:t>
            </a:r>
            <a:r>
              <a:rPr lang="en-US" dirty="0" err="1"/>
              <a:t>ovvero</a:t>
            </a:r>
            <a:r>
              <a:rPr lang="en-US" dirty="0"/>
              <a:t> “</a:t>
            </a:r>
            <a:r>
              <a:rPr lang="en-US" dirty="0" err="1"/>
              <a:t>significativamente</a:t>
            </a:r>
            <a:r>
              <a:rPr lang="en-US" dirty="0"/>
              <a:t> </a:t>
            </a:r>
            <a:r>
              <a:rPr lang="en-US" dirty="0" err="1"/>
              <a:t>inferiore</a:t>
            </a:r>
            <a:r>
              <a:rPr lang="en-US" dirty="0"/>
              <a:t>” rispetto al </a:t>
            </a:r>
            <a:r>
              <a:rPr lang="en-US" dirty="0" err="1"/>
              <a:t>punteggio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Regione</a:t>
            </a:r>
            <a:r>
              <a:rPr lang="en-US" dirty="0"/>
              <a:t> Toscana e a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nazionale</a:t>
            </a:r>
            <a:r>
              <a:rPr lang="en-US" dirty="0"/>
              <a:t>.</a:t>
            </a: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A929CB02-C1C3-402A-8072-167BF53FD6F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2" r="2048"/>
          <a:stretch/>
        </p:blipFill>
        <p:spPr>
          <a:xfrm>
            <a:off x="6002404" y="564012"/>
            <a:ext cx="5606888" cy="5677185"/>
          </a:xfrm>
          <a:prstGeom prst="rect">
            <a:avLst/>
          </a:prstGeom>
        </p:spPr>
      </p:pic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5B4F0F5-BE58-4EC0-B650-A71A0743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700C1F5-B637-45FE-96CC-270D263A5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3DA22C9-3830-4323-9087-6D7C1E6AA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5AC4DA9-FD16-4055-8D2D-95D615C03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BA7D58E-9AB5-4B54-A635-2E86BEC7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50" name="Graphic 12">
              <a:extLst>
                <a:ext uri="{FF2B5EF4-FFF2-40B4-BE49-F238E27FC236}">
                  <a16:creationId xmlns:a16="http://schemas.microsoft.com/office/drawing/2014/main" id="{B7D72779-BBD2-4D64-B6B1-E052E227EB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Graphic 15">
              <a:extLst>
                <a:ext uri="{FF2B5EF4-FFF2-40B4-BE49-F238E27FC236}">
                  <a16:creationId xmlns:a16="http://schemas.microsoft.com/office/drawing/2014/main" id="{569BD34C-BFEF-4FB1-A094-2D9E687CD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Graphic 15">
              <a:extLst>
                <a:ext uri="{FF2B5EF4-FFF2-40B4-BE49-F238E27FC236}">
                  <a16:creationId xmlns:a16="http://schemas.microsoft.com/office/drawing/2014/main" id="{DC258A66-ED52-4FA3-96CE-7932E91F5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EC6A48C-21EF-4485-9836-044550003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44388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435959F4-53DA-47FF-BC24-1E5B75C69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7CF83E8-F6F0-41E3-B580-7412A04D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6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59226104-0061-4319-8237-9C001BF8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71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2310569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2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74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142D98E1-37D2-4470-BF74-845E897954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D991798-704B-4429-B0BA-89DD3ED89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9" y="1524000"/>
            <a:ext cx="3191121" cy="43599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300" dirty="0"/>
              <a:t>SCUOLA SECONDARIA </a:t>
            </a:r>
            <a:r>
              <a:rPr lang="en-US" sz="3300" dirty="0" err="1"/>
              <a:t>Classe</a:t>
            </a:r>
            <a:r>
              <a:rPr lang="en-US" sz="3300" dirty="0"/>
              <a:t> III </a:t>
            </a:r>
            <a:r>
              <a:rPr lang="en-US" sz="3300" dirty="0" err="1"/>
              <a:t>Italiano</a:t>
            </a:r>
            <a:endParaRPr lang="en-US" sz="3300" dirty="0"/>
          </a:p>
        </p:txBody>
      </p:sp>
      <p:grpSp>
        <p:nvGrpSpPr>
          <p:cNvPr id="81" name="Graphic 78">
            <a:extLst>
              <a:ext uri="{FF2B5EF4-FFF2-40B4-BE49-F238E27FC236}">
                <a16:creationId xmlns:a16="http://schemas.microsoft.com/office/drawing/2014/main" id="{C5035748-E666-464D-B95F-ED81463468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32770" y="1617538"/>
            <a:ext cx="804137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2" name="Graphic 78">
              <a:extLst>
                <a:ext uri="{FF2B5EF4-FFF2-40B4-BE49-F238E27FC236}">
                  <a16:creationId xmlns:a16="http://schemas.microsoft.com/office/drawing/2014/main" id="{4D85EFE8-5037-4E99-8D29-64B5CE9D2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aphic 78">
              <a:extLst>
                <a:ext uri="{FF2B5EF4-FFF2-40B4-BE49-F238E27FC236}">
                  <a16:creationId xmlns:a16="http://schemas.microsoft.com/office/drawing/2014/main" id="{9FD653C8-CB16-40C0-BA61-6FA0587D7A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84" name="Graphic 78">
                <a:extLst>
                  <a:ext uri="{FF2B5EF4-FFF2-40B4-BE49-F238E27FC236}">
                    <a16:creationId xmlns:a16="http://schemas.microsoft.com/office/drawing/2014/main" id="{ABA973BF-958C-4267-A9F2-CEA64D2849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Graphic 78">
                <a:extLst>
                  <a:ext uri="{FF2B5EF4-FFF2-40B4-BE49-F238E27FC236}">
                    <a16:creationId xmlns:a16="http://schemas.microsoft.com/office/drawing/2014/main" id="{B0DAD6C4-EBF1-4DBF-928B-3F52E02440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Graphic 78">
                <a:extLst>
                  <a:ext uri="{FF2B5EF4-FFF2-40B4-BE49-F238E27FC236}">
                    <a16:creationId xmlns:a16="http://schemas.microsoft.com/office/drawing/2014/main" id="{B2BD6CA6-C90E-4CC3-B99B-93CE2622E7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Graphic 78">
                <a:extLst>
                  <a:ext uri="{FF2B5EF4-FFF2-40B4-BE49-F238E27FC236}">
                    <a16:creationId xmlns:a16="http://schemas.microsoft.com/office/drawing/2014/main" id="{8E83D65E-8C50-430E-8331-F293349EF6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D08F08A-3580-4840-A6E7-4AD49084A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7857" y="793698"/>
            <a:ext cx="4561664" cy="4883328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US" sz="2400" dirty="0" err="1"/>
              <a:t>Punteggio</a:t>
            </a:r>
            <a:r>
              <a:rPr lang="en-US" sz="2400" dirty="0"/>
              <a:t> TOSCANA – 193,8</a:t>
            </a:r>
            <a:br>
              <a:rPr lang="en-US" sz="2400" dirty="0"/>
            </a:br>
            <a:r>
              <a:rPr lang="en-US" sz="2400" dirty="0" err="1"/>
              <a:t>Punteggio</a:t>
            </a:r>
            <a:r>
              <a:rPr lang="en-US" sz="2400" dirty="0"/>
              <a:t> ITALIA – 196,2</a:t>
            </a:r>
          </a:p>
          <a:p>
            <a:pPr>
              <a:lnSpc>
                <a:spcPct val="100000"/>
              </a:lnSpc>
            </a:pPr>
            <a:br>
              <a:rPr lang="en-US" sz="2400" dirty="0"/>
            </a:br>
            <a:r>
              <a:rPr lang="en-US" sz="2400" dirty="0"/>
              <a:t>Il </a:t>
            </a:r>
            <a:r>
              <a:rPr lang="en-US" sz="2400" dirty="0" err="1"/>
              <a:t>risultato</a:t>
            </a:r>
            <a:r>
              <a:rPr lang="en-US" sz="2400" dirty="0"/>
              <a:t> </a:t>
            </a:r>
            <a:r>
              <a:rPr lang="en-US" sz="2400" dirty="0" err="1"/>
              <a:t>ottenuto</a:t>
            </a:r>
            <a:r>
              <a:rPr lang="en-US" sz="2400" dirty="0"/>
              <a:t> </a:t>
            </a:r>
            <a:r>
              <a:rPr lang="en-US" sz="2400" dirty="0" err="1"/>
              <a:t>dall’IC</a:t>
            </a:r>
            <a:r>
              <a:rPr lang="en-US" sz="2400" dirty="0"/>
              <a:t> </a:t>
            </a:r>
            <a:r>
              <a:rPr lang="en-US" sz="2400" dirty="0" err="1"/>
              <a:t>Civitella</a:t>
            </a:r>
            <a:r>
              <a:rPr lang="en-US" sz="2400" dirty="0"/>
              <a:t> </a:t>
            </a:r>
            <a:r>
              <a:rPr lang="en-US" sz="2400" dirty="0" err="1"/>
              <a:t>Paganico</a:t>
            </a:r>
            <a:r>
              <a:rPr lang="en-US" sz="2400" dirty="0"/>
              <a:t> è </a:t>
            </a:r>
            <a:r>
              <a:rPr lang="en-US" sz="2400" dirty="0" err="1"/>
              <a:t>stato</a:t>
            </a:r>
            <a:r>
              <a:rPr lang="en-US" sz="2400" dirty="0"/>
              <a:t> </a:t>
            </a:r>
            <a:r>
              <a:rPr lang="en-US" sz="2400" b="1" dirty="0"/>
              <a:t>201,1</a:t>
            </a:r>
            <a:r>
              <a:rPr lang="en-US" sz="2400" dirty="0"/>
              <a:t> </a:t>
            </a:r>
            <a:r>
              <a:rPr lang="en-US" sz="2400" dirty="0" err="1"/>
              <a:t>ovvero</a:t>
            </a:r>
            <a:r>
              <a:rPr lang="en-US" sz="2400" dirty="0"/>
              <a:t> “</a:t>
            </a:r>
            <a:r>
              <a:rPr lang="en-US" sz="2400" dirty="0" err="1"/>
              <a:t>significativamente</a:t>
            </a:r>
            <a:r>
              <a:rPr lang="en-US" sz="2400" dirty="0"/>
              <a:t> </a:t>
            </a:r>
            <a:r>
              <a:rPr lang="en-US" sz="2400" dirty="0" err="1"/>
              <a:t>superiore</a:t>
            </a:r>
            <a:r>
              <a:rPr lang="en-US" sz="2400" dirty="0"/>
              <a:t>” rispetto al </a:t>
            </a:r>
            <a:r>
              <a:rPr lang="en-US" sz="2400" dirty="0" err="1"/>
              <a:t>punteggio</a:t>
            </a:r>
            <a:r>
              <a:rPr lang="en-US" sz="2400" dirty="0"/>
              <a:t> </a:t>
            </a:r>
            <a:r>
              <a:rPr lang="en-US" sz="2400" dirty="0" err="1"/>
              <a:t>della</a:t>
            </a:r>
            <a:r>
              <a:rPr lang="en-US" sz="2400" dirty="0"/>
              <a:t> </a:t>
            </a:r>
            <a:r>
              <a:rPr lang="en-US" sz="2400" dirty="0" err="1"/>
              <a:t>Regione</a:t>
            </a:r>
            <a:r>
              <a:rPr lang="en-US" sz="2400" dirty="0"/>
              <a:t> Toscana e a </a:t>
            </a:r>
            <a:r>
              <a:rPr lang="en-US" sz="2400" dirty="0" err="1"/>
              <a:t>quello</a:t>
            </a:r>
            <a:r>
              <a:rPr lang="en-US" sz="2400" dirty="0"/>
              <a:t> </a:t>
            </a:r>
            <a:r>
              <a:rPr lang="en-US" sz="2400" dirty="0" err="1"/>
              <a:t>nazionale</a:t>
            </a:r>
            <a:r>
              <a:rPr lang="en-US" sz="24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Tre </a:t>
            </a:r>
            <a:r>
              <a:rPr lang="en-US" sz="2400" dirty="0" err="1"/>
              <a:t>sezioni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quattro </a:t>
            </a:r>
            <a:r>
              <a:rPr lang="en-US" sz="2400" dirty="0" err="1"/>
              <a:t>hanno</a:t>
            </a:r>
            <a:r>
              <a:rPr lang="en-US" sz="2400" dirty="0"/>
              <a:t> </a:t>
            </a:r>
            <a:r>
              <a:rPr lang="en-US" sz="2400" dirty="0" err="1"/>
              <a:t>ottenuto</a:t>
            </a:r>
            <a:r>
              <a:rPr lang="en-US" sz="2400" dirty="0"/>
              <a:t> un </a:t>
            </a:r>
            <a:r>
              <a:rPr lang="en-US" sz="2400" dirty="0" err="1"/>
              <a:t>risultato</a:t>
            </a:r>
            <a:r>
              <a:rPr lang="en-US" sz="2400" dirty="0"/>
              <a:t> di gran </a:t>
            </a:r>
            <a:r>
              <a:rPr lang="en-US" sz="2400" dirty="0" err="1"/>
              <a:t>lunga</a:t>
            </a:r>
            <a:r>
              <a:rPr lang="en-US" sz="2400" dirty="0"/>
              <a:t> </a:t>
            </a:r>
            <a:r>
              <a:rPr lang="en-US" sz="2400" dirty="0" err="1"/>
              <a:t>superiore</a:t>
            </a:r>
            <a:r>
              <a:rPr lang="en-US" sz="2400" dirty="0"/>
              <a:t> (202,7 – 207,1 -  211,8)</a:t>
            </a: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A929CB02-C1C3-402A-8072-167BF53FD6F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2" r="2048"/>
          <a:stretch/>
        </p:blipFill>
        <p:spPr>
          <a:xfrm>
            <a:off x="8664519" y="1373657"/>
            <a:ext cx="2944774" cy="298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660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435959F4-53DA-47FF-BC24-1E5B75C69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7CF83E8-F6F0-41E3-B580-7412A04D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6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59226104-0061-4319-8237-9C001BF8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71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2310569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2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74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142D98E1-37D2-4470-BF74-845E897954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D991798-704B-4429-B0BA-89DD3ED89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9" y="1524000"/>
            <a:ext cx="3191121" cy="43599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300" dirty="0"/>
              <a:t>SCUOLA SECONDARIA </a:t>
            </a:r>
            <a:r>
              <a:rPr lang="en-US" sz="3300" dirty="0" err="1"/>
              <a:t>Classe</a:t>
            </a:r>
            <a:r>
              <a:rPr lang="en-US" sz="3300" dirty="0"/>
              <a:t> III </a:t>
            </a:r>
            <a:r>
              <a:rPr lang="en-US" sz="3300" dirty="0" err="1"/>
              <a:t>Matematica</a:t>
            </a:r>
            <a:endParaRPr lang="en-US" sz="3300" dirty="0"/>
          </a:p>
        </p:txBody>
      </p:sp>
      <p:grpSp>
        <p:nvGrpSpPr>
          <p:cNvPr id="81" name="Graphic 78">
            <a:extLst>
              <a:ext uri="{FF2B5EF4-FFF2-40B4-BE49-F238E27FC236}">
                <a16:creationId xmlns:a16="http://schemas.microsoft.com/office/drawing/2014/main" id="{C5035748-E666-464D-B95F-ED81463468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32770" y="1617538"/>
            <a:ext cx="804137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2" name="Graphic 78">
              <a:extLst>
                <a:ext uri="{FF2B5EF4-FFF2-40B4-BE49-F238E27FC236}">
                  <a16:creationId xmlns:a16="http://schemas.microsoft.com/office/drawing/2014/main" id="{4D85EFE8-5037-4E99-8D29-64B5CE9D2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aphic 78">
              <a:extLst>
                <a:ext uri="{FF2B5EF4-FFF2-40B4-BE49-F238E27FC236}">
                  <a16:creationId xmlns:a16="http://schemas.microsoft.com/office/drawing/2014/main" id="{9FD653C8-CB16-40C0-BA61-6FA0587D7A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84" name="Graphic 78">
                <a:extLst>
                  <a:ext uri="{FF2B5EF4-FFF2-40B4-BE49-F238E27FC236}">
                    <a16:creationId xmlns:a16="http://schemas.microsoft.com/office/drawing/2014/main" id="{ABA973BF-958C-4267-A9F2-CEA64D2849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Graphic 78">
                <a:extLst>
                  <a:ext uri="{FF2B5EF4-FFF2-40B4-BE49-F238E27FC236}">
                    <a16:creationId xmlns:a16="http://schemas.microsoft.com/office/drawing/2014/main" id="{B0DAD6C4-EBF1-4DBF-928B-3F52E02440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Graphic 78">
                <a:extLst>
                  <a:ext uri="{FF2B5EF4-FFF2-40B4-BE49-F238E27FC236}">
                    <a16:creationId xmlns:a16="http://schemas.microsoft.com/office/drawing/2014/main" id="{B2BD6CA6-C90E-4CC3-B99B-93CE2622E7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Graphic 78">
                <a:extLst>
                  <a:ext uri="{FF2B5EF4-FFF2-40B4-BE49-F238E27FC236}">
                    <a16:creationId xmlns:a16="http://schemas.microsoft.com/office/drawing/2014/main" id="{8E83D65E-8C50-430E-8331-F293349EF6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D08F08A-3580-4840-A6E7-4AD49084A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7857" y="793698"/>
            <a:ext cx="4561664" cy="4883328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US" sz="2400" dirty="0" err="1"/>
              <a:t>Punteggio</a:t>
            </a:r>
            <a:r>
              <a:rPr lang="en-US" sz="2400" dirty="0"/>
              <a:t> TOSCANA – 193,8</a:t>
            </a:r>
            <a:br>
              <a:rPr lang="en-US" sz="2400" dirty="0"/>
            </a:br>
            <a:r>
              <a:rPr lang="en-US" sz="2400" dirty="0" err="1"/>
              <a:t>Punteggio</a:t>
            </a:r>
            <a:r>
              <a:rPr lang="en-US" sz="2400" dirty="0"/>
              <a:t> ITALIA – 193,1</a:t>
            </a:r>
          </a:p>
          <a:p>
            <a:pPr>
              <a:lnSpc>
                <a:spcPct val="100000"/>
              </a:lnSpc>
            </a:pPr>
            <a:br>
              <a:rPr lang="en-US" sz="2400" dirty="0"/>
            </a:br>
            <a:r>
              <a:rPr lang="en-US" sz="2400" dirty="0"/>
              <a:t>Il </a:t>
            </a:r>
            <a:r>
              <a:rPr lang="en-US" sz="2400" dirty="0" err="1"/>
              <a:t>risultato</a:t>
            </a:r>
            <a:r>
              <a:rPr lang="en-US" sz="2400" dirty="0"/>
              <a:t> </a:t>
            </a:r>
            <a:r>
              <a:rPr lang="en-US" sz="2400" dirty="0" err="1"/>
              <a:t>ottenuto</a:t>
            </a:r>
            <a:r>
              <a:rPr lang="en-US" sz="2400" dirty="0"/>
              <a:t> </a:t>
            </a:r>
            <a:r>
              <a:rPr lang="en-US" sz="2400" dirty="0" err="1"/>
              <a:t>dall’IC</a:t>
            </a:r>
            <a:r>
              <a:rPr lang="en-US" sz="2400" dirty="0"/>
              <a:t> </a:t>
            </a:r>
            <a:r>
              <a:rPr lang="en-US" sz="2400" dirty="0" err="1"/>
              <a:t>Civitella</a:t>
            </a:r>
            <a:r>
              <a:rPr lang="en-US" sz="2400" dirty="0"/>
              <a:t> </a:t>
            </a:r>
            <a:r>
              <a:rPr lang="en-US" sz="2400" dirty="0" err="1"/>
              <a:t>Paganico</a:t>
            </a:r>
            <a:r>
              <a:rPr lang="en-US" sz="2400" dirty="0"/>
              <a:t> è </a:t>
            </a:r>
            <a:r>
              <a:rPr lang="en-US" sz="2400" dirty="0" err="1"/>
              <a:t>stato</a:t>
            </a:r>
            <a:r>
              <a:rPr lang="en-US" sz="2400" dirty="0"/>
              <a:t> </a:t>
            </a:r>
            <a:r>
              <a:rPr lang="en-US" sz="2400" b="1" dirty="0"/>
              <a:t>211,1</a:t>
            </a:r>
            <a:r>
              <a:rPr lang="en-US" sz="2400" dirty="0"/>
              <a:t> </a:t>
            </a:r>
            <a:r>
              <a:rPr lang="en-US" sz="2400" dirty="0" err="1"/>
              <a:t>ovvero</a:t>
            </a:r>
            <a:r>
              <a:rPr lang="en-US" sz="2400" dirty="0"/>
              <a:t> “</a:t>
            </a:r>
            <a:r>
              <a:rPr lang="en-US" sz="2400" dirty="0" err="1"/>
              <a:t>significativamente</a:t>
            </a:r>
            <a:r>
              <a:rPr lang="en-US" sz="2400" dirty="0"/>
              <a:t> </a:t>
            </a:r>
            <a:r>
              <a:rPr lang="en-US" sz="2400" dirty="0" err="1"/>
              <a:t>superiore</a:t>
            </a:r>
            <a:r>
              <a:rPr lang="en-US" sz="2400" dirty="0"/>
              <a:t>” rispetto al </a:t>
            </a:r>
            <a:r>
              <a:rPr lang="en-US" sz="2400" dirty="0" err="1"/>
              <a:t>punteggio</a:t>
            </a:r>
            <a:r>
              <a:rPr lang="en-US" sz="2400" dirty="0"/>
              <a:t> </a:t>
            </a:r>
            <a:r>
              <a:rPr lang="en-US" sz="2400" dirty="0" err="1"/>
              <a:t>della</a:t>
            </a:r>
            <a:r>
              <a:rPr lang="en-US" sz="2400" dirty="0"/>
              <a:t> </a:t>
            </a:r>
            <a:r>
              <a:rPr lang="en-US" sz="2400" dirty="0" err="1"/>
              <a:t>Regione</a:t>
            </a:r>
            <a:r>
              <a:rPr lang="en-US" sz="2400" dirty="0"/>
              <a:t> Toscana e a </a:t>
            </a:r>
            <a:r>
              <a:rPr lang="en-US" sz="2400" dirty="0" err="1"/>
              <a:t>quello</a:t>
            </a:r>
            <a:r>
              <a:rPr lang="en-US" sz="2400" dirty="0"/>
              <a:t> </a:t>
            </a:r>
            <a:r>
              <a:rPr lang="en-US" sz="2400" dirty="0" err="1"/>
              <a:t>nazionale</a:t>
            </a:r>
            <a:r>
              <a:rPr lang="en-US" sz="24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Tre </a:t>
            </a:r>
            <a:r>
              <a:rPr lang="en-US" sz="2400" dirty="0" err="1"/>
              <a:t>sezioni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quattro </a:t>
            </a:r>
            <a:r>
              <a:rPr lang="en-US" sz="2400" dirty="0" err="1"/>
              <a:t>hanno</a:t>
            </a:r>
            <a:r>
              <a:rPr lang="en-US" sz="2400" dirty="0"/>
              <a:t> </a:t>
            </a:r>
            <a:r>
              <a:rPr lang="en-US" sz="2400" dirty="0" err="1"/>
              <a:t>ottenuto</a:t>
            </a:r>
            <a:r>
              <a:rPr lang="en-US" sz="2400" dirty="0"/>
              <a:t> un </a:t>
            </a:r>
            <a:r>
              <a:rPr lang="en-US" sz="2400" dirty="0" err="1"/>
              <a:t>risultato</a:t>
            </a:r>
            <a:r>
              <a:rPr lang="en-US" sz="2400" dirty="0"/>
              <a:t> di gran </a:t>
            </a:r>
            <a:r>
              <a:rPr lang="en-US" sz="2400" dirty="0" err="1"/>
              <a:t>lunga</a:t>
            </a:r>
            <a:r>
              <a:rPr lang="en-US" sz="2400" dirty="0"/>
              <a:t> </a:t>
            </a:r>
            <a:r>
              <a:rPr lang="en-US" sz="2400" dirty="0" err="1"/>
              <a:t>superiore</a:t>
            </a:r>
            <a:r>
              <a:rPr lang="en-US" sz="2400" dirty="0"/>
              <a:t> (210,7 – 220,8 -  226,3)</a:t>
            </a: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A929CB02-C1C3-402A-8072-167BF53FD6F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2" r="2048"/>
          <a:stretch/>
        </p:blipFill>
        <p:spPr>
          <a:xfrm>
            <a:off x="8664519" y="1373657"/>
            <a:ext cx="2944774" cy="298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939499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Custom 101">
      <a:dk1>
        <a:sysClr val="windowText" lastClr="000000"/>
      </a:dk1>
      <a:lt1>
        <a:sysClr val="window" lastClr="FFFFFF"/>
      </a:lt1>
      <a:dk2>
        <a:srgbClr val="463443"/>
      </a:dk2>
      <a:lt2>
        <a:srgbClr val="F3F0E9"/>
      </a:lt2>
      <a:accent1>
        <a:srgbClr val="D45E5E"/>
      </a:accent1>
      <a:accent2>
        <a:srgbClr val="D49D8C"/>
      </a:accent2>
      <a:accent3>
        <a:srgbClr val="BF873A"/>
      </a:accent3>
      <a:accent4>
        <a:srgbClr val="C05050"/>
      </a:accent4>
      <a:accent5>
        <a:srgbClr val="A89F68"/>
      </a:accent5>
      <a:accent6>
        <a:srgbClr val="8F6B8A"/>
      </a:accent6>
      <a:hlink>
        <a:srgbClr val="D75681"/>
      </a:hlink>
      <a:folHlink>
        <a:srgbClr val="6C9D92"/>
      </a:folHlink>
    </a:clrScheme>
    <a:fontScheme name="Custom 36">
      <a:majorFont>
        <a:latin typeface="Georgia Pro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568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Avenir Next LT Pro</vt:lpstr>
      <vt:lpstr>Avenir Next LT Pro Light</vt:lpstr>
      <vt:lpstr>Georgia Pro Semibold</vt:lpstr>
      <vt:lpstr>RocaVTI</vt:lpstr>
      <vt:lpstr>I risultati delle prove INVALSI 2021</vt:lpstr>
      <vt:lpstr>SCUOLA PRIMARIA Classe II - Italiano</vt:lpstr>
      <vt:lpstr>SCUOLA PRIMARIA  Classe II - Matematica</vt:lpstr>
      <vt:lpstr>SCUOLA PRIMARIA Classe V - Italiano</vt:lpstr>
      <vt:lpstr>SCUOLA PRIMARIA  Classe V - Matematica</vt:lpstr>
      <vt:lpstr>SCUOLA PRIMARIA Classe V – Inglese lettura</vt:lpstr>
      <vt:lpstr>SCUOLA PRIMARIA Classe V – Inglese ascolto</vt:lpstr>
      <vt:lpstr>SCUOLA SECONDARIA Classe III Italiano</vt:lpstr>
      <vt:lpstr>SCUOLA SECONDARIA Classe III Matematica</vt:lpstr>
      <vt:lpstr>SCUOLA SECONDARIA Classe III Inglese lettura</vt:lpstr>
      <vt:lpstr>SCUOLA SECONDARIA Classe III Inglese ascolto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risultati delle prove INVALSI 2021</dc:title>
  <dc:creator>Cristiano Lena</dc:creator>
  <cp:lastModifiedBy>Cristiano Lena</cp:lastModifiedBy>
  <cp:revision>2</cp:revision>
  <dcterms:created xsi:type="dcterms:W3CDTF">2021-09-19T15:21:25Z</dcterms:created>
  <dcterms:modified xsi:type="dcterms:W3CDTF">2021-09-19T15:57:08Z</dcterms:modified>
</cp:coreProperties>
</file>